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343" r:id="rId2"/>
    <p:sldId id="278" r:id="rId3"/>
    <p:sldId id="283" r:id="rId4"/>
    <p:sldId id="271" r:id="rId5"/>
    <p:sldId id="319" r:id="rId6"/>
    <p:sldId id="321" r:id="rId7"/>
    <p:sldId id="329" r:id="rId8"/>
    <p:sldId id="330" r:id="rId9"/>
    <p:sldId id="301" r:id="rId10"/>
    <p:sldId id="259" r:id="rId11"/>
    <p:sldId id="258" r:id="rId12"/>
    <p:sldId id="261" r:id="rId13"/>
    <p:sldId id="342" r:id="rId14"/>
    <p:sldId id="339" r:id="rId15"/>
    <p:sldId id="262" r:id="rId16"/>
    <p:sldId id="284" r:id="rId17"/>
    <p:sldId id="279" r:id="rId18"/>
    <p:sldId id="331" r:id="rId19"/>
    <p:sldId id="285" r:id="rId20"/>
    <p:sldId id="286" r:id="rId21"/>
    <p:sldId id="274" r:id="rId22"/>
    <p:sldId id="265" r:id="rId23"/>
    <p:sldId id="332" r:id="rId24"/>
    <p:sldId id="335" r:id="rId25"/>
    <p:sldId id="336" r:id="rId26"/>
    <p:sldId id="338" r:id="rId27"/>
    <p:sldId id="303" r:id="rId28"/>
    <p:sldId id="326" r:id="rId29"/>
    <p:sldId id="312" r:id="rId30"/>
    <p:sldId id="305" r:id="rId31"/>
    <p:sldId id="306" r:id="rId32"/>
    <p:sldId id="307" r:id="rId33"/>
    <p:sldId id="308" r:id="rId34"/>
    <p:sldId id="309" r:id="rId35"/>
    <p:sldId id="310" r:id="rId36"/>
    <p:sldId id="322" r:id="rId37"/>
    <p:sldId id="328" r:id="rId38"/>
    <p:sldId id="333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CCECFF"/>
    <a:srgbClr val="009900"/>
    <a:srgbClr val="0000FF"/>
    <a:srgbClr val="FF0000"/>
    <a:srgbClr val="6633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7" autoAdjust="0"/>
    <p:restoredTop sz="92521" autoAdjust="0"/>
  </p:normalViewPr>
  <p:slideViewPr>
    <p:cSldViewPr>
      <p:cViewPr>
        <p:scale>
          <a:sx n="75" d="100"/>
          <a:sy n="75" d="100"/>
        </p:scale>
        <p:origin x="-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53E700E-5B1A-4638-8489-BFD9429B3D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FD9B-0C96-4FDA-9FE9-1693A02D1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B49B2-FB95-4921-9687-49242BEF5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E6FA5-830A-4D4B-A460-17BD3C5D3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357052-D7BD-4948-9A02-E73A1D600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6AC4-B456-47CF-A58D-010296BCE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62493-C4E6-4BBB-8B2A-5B549D767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AA9E-2A05-45F6-AD32-82F64B9E2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B60C1-E2C3-4D8D-814E-1515FBCB5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DFEE5-CFD7-4D38-BDFA-69B1AC41F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A8FA-C653-48C0-8B9E-8F4D402AF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79D22-2794-42E2-8255-7E8FE947A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786EB-08D7-43EE-BF7D-A97744FE6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EE8D06-8FFE-4EB2-95D0-E25A5FEBE5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c/HoiAnOldQuarter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slide" Target="slide31.xml"/><Relationship Id="rId7" Type="http://schemas.openxmlformats.org/officeDocument/2006/relationships/slide" Target="slide35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K-Lop-Chung-Minh-Rat-Vui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Địa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31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31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Thành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phố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Nẵng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anangPort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9624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2530475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66"/>
                </a:solidFill>
              </a:rPr>
              <a:t>CẢNG SÔNG HÀN</a:t>
            </a:r>
          </a:p>
        </p:txBody>
      </p:sp>
      <p:pic>
        <p:nvPicPr>
          <p:cNvPr id="5126" name="Picture 6" descr="images348143_cangTienS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886200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791200" y="304800"/>
            <a:ext cx="2362200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66"/>
                </a:solidFill>
              </a:rPr>
              <a:t>CẢNG TIÊN SA</a:t>
            </a:r>
          </a:p>
        </p:txBody>
      </p:sp>
      <p:pic>
        <p:nvPicPr>
          <p:cNvPr id="5128" name="Picture 8" descr="Imag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52875"/>
            <a:ext cx="4495800" cy="2905125"/>
          </a:xfrm>
          <a:prstGeom prst="rect">
            <a:avLst/>
          </a:prstGeom>
          <a:noFill/>
        </p:spPr>
      </p:pic>
      <p:pic>
        <p:nvPicPr>
          <p:cNvPr id="5129" name="Picture 9" descr="da-n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86200"/>
            <a:ext cx="4572000" cy="2971800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133600" y="6172200"/>
            <a:ext cx="4343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Đà Nẵng-Thành phố cảng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1" animBg="1"/>
      <p:bldP spid="5127" grpId="0" animBg="1"/>
      <p:bldP spid="5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FF"/>
                </a:solidFill>
              </a:rPr>
              <a:t>1/ ĐÀ NẲNG - THÀNH PHỐ CẢNG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2247900"/>
            <a:ext cx="7239000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-</a:t>
            </a:r>
            <a:r>
              <a:rPr lang="en-US" sz="3200">
                <a:solidFill>
                  <a:srgbClr val="FF0000"/>
                </a:solidFill>
              </a:rPr>
              <a:t>Tại sao Đà Nẵng gọi là thành phố cảng?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219200" y="259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38200" y="3289300"/>
            <a:ext cx="7086600" cy="5794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( </a:t>
            </a:r>
            <a:r>
              <a:rPr lang="en-US" sz="3200">
                <a:solidFill>
                  <a:srgbClr val="FF0000"/>
                </a:solidFill>
              </a:rPr>
              <a:t>Có cảng sông và cảng biển</a:t>
            </a:r>
            <a:r>
              <a:rPr lang="en-US" sz="12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62000" y="381000"/>
            <a:ext cx="7848600" cy="5794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ĐỊA LÝ:     </a:t>
            </a:r>
            <a:r>
              <a:rPr lang="en-US" sz="3200" b="1">
                <a:solidFill>
                  <a:srgbClr val="0000CC"/>
                </a:solidFill>
              </a:rPr>
              <a:t>Bài  </a:t>
            </a:r>
            <a:r>
              <a:rPr lang="en-US" sz="3200" b="1">
                <a:solidFill>
                  <a:srgbClr val="FF00FF"/>
                </a:solidFill>
              </a:rPr>
              <a:t>THÀNH PHỐ ĐÀ NẴNG</a:t>
            </a:r>
            <a:r>
              <a:rPr lang="en-US" sz="2800" b="1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62000" y="4483100"/>
            <a:ext cx="7391400" cy="15541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Đà nẵng là thành phố cảng lớn, đầu mối của nhiều tuyến đường giao thông ở đồng bằng duyên hải miền trung,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7" grpId="0" animBg="1"/>
      <p:bldP spid="4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10827658" flipV="1">
            <a:off x="533400" y="1447800"/>
            <a:ext cx="663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FF"/>
                </a:solidFill>
              </a:rPr>
              <a:t> 2/ĐÀ NẴNG -TRUNG TÂM CÔNG NGHIỆP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2819400"/>
            <a:ext cx="8245475" cy="6413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      HÃY KỂ TÊN MỘT SỐ HÀNG HOÁ ĐƯỢC ĐƯA ĐẾN VÀ ĐƯA ĐI TỪ ĐÀ   NẲNG 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1981200"/>
            <a:ext cx="3505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u="sng"/>
              <a:t>D</a:t>
            </a:r>
            <a:r>
              <a:rPr lang="en-US" u="sng"/>
              <a:t>ựa bảng thống kê sgk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3400" y="914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</a:rPr>
              <a:t>1/ĐÀ NẲNG - THÀNH PHỐ CẢNG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7924800" cy="5794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ĐỊA LÝ:     </a:t>
            </a:r>
            <a:r>
              <a:rPr lang="en-US" sz="3200" b="1">
                <a:solidFill>
                  <a:srgbClr val="0000CC"/>
                </a:solidFill>
                <a:latin typeface="Arial" charset="0"/>
              </a:rPr>
              <a:t>Bài  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THÀNH PHỐ ĐÀ NẴNG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48400" y="935038"/>
            <a:ext cx="2438400" cy="1295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solidFill>
                <a:srgbClr val="0000FF"/>
              </a:solidFill>
            </a:endParaRPr>
          </a:p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0771" name="AutoShape 3"/>
          <p:cNvSpPr>
            <a:spLocks noChangeArrowheads="1"/>
          </p:cNvSpPr>
          <p:nvPr/>
        </p:nvSpPr>
        <p:spPr bwMode="auto">
          <a:xfrm>
            <a:off x="228600" y="914400"/>
            <a:ext cx="25146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228600" y="2819400"/>
            <a:ext cx="25908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304800" y="49530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2819400" y="1752600"/>
            <a:ext cx="762000" cy="381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>
            <a:off x="2895600" y="3505200"/>
            <a:ext cx="8382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2819400" y="4800600"/>
            <a:ext cx="685800" cy="381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7" name="AutoShape 9"/>
          <p:cNvSpPr>
            <a:spLocks noChangeArrowheads="1"/>
          </p:cNvSpPr>
          <p:nvPr/>
        </p:nvSpPr>
        <p:spPr bwMode="auto">
          <a:xfrm>
            <a:off x="3733800" y="1828800"/>
            <a:ext cx="1676400" cy="3200400"/>
          </a:xfrm>
          <a:prstGeom prst="flowChartAlternateProcess">
            <a:avLst/>
          </a:prstGeom>
          <a:solidFill>
            <a:srgbClr val="FF66FF"/>
          </a:solidFill>
          <a:ln w="2857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5410200" y="3429000"/>
            <a:ext cx="8382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>
            <a:off x="5486400" y="4495800"/>
            <a:ext cx="762000" cy="381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5486400" y="2133600"/>
            <a:ext cx="762000" cy="457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6248400" y="2916238"/>
            <a:ext cx="2514600" cy="1295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0782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24600" y="48768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304800" y="914400"/>
            <a:ext cx="456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Ôtô, thiết bị, </a:t>
            </a:r>
          </a:p>
          <a:p>
            <a:r>
              <a:rPr lang="en-US" sz="3200">
                <a:solidFill>
                  <a:srgbClr val="FF0000"/>
                </a:solidFill>
              </a:rPr>
              <a:t>máy móc</a:t>
            </a: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73038" y="3124200"/>
            <a:ext cx="2646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Hàng may mặc</a:t>
            </a:r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685800" y="49530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Đồ dùng </a:t>
            </a:r>
          </a:p>
          <a:p>
            <a:r>
              <a:rPr lang="en-US" sz="3200">
                <a:solidFill>
                  <a:srgbClr val="FF0000"/>
                </a:solidFill>
              </a:rPr>
              <a:t>sinh hoạt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3733800" y="2133600"/>
            <a:ext cx="381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Thành</a:t>
            </a:r>
          </a:p>
          <a:p>
            <a:r>
              <a:rPr lang="en-US" sz="4000" b="1">
                <a:solidFill>
                  <a:schemeClr val="bg1"/>
                </a:solidFill>
              </a:rPr>
              <a:t>  phố </a:t>
            </a:r>
          </a:p>
          <a:p>
            <a:r>
              <a:rPr lang="en-US" sz="4000" b="1">
                <a:solidFill>
                  <a:schemeClr val="bg1"/>
                </a:solidFill>
              </a:rPr>
              <a:t>  Đà</a:t>
            </a:r>
          </a:p>
          <a:p>
            <a:r>
              <a:rPr lang="en-US" sz="4000" b="1">
                <a:solidFill>
                  <a:schemeClr val="bg1"/>
                </a:solidFill>
              </a:rPr>
              <a:t>  Nẵng</a:t>
            </a:r>
          </a:p>
        </p:txBody>
      </p:sp>
      <p:sp>
        <p:nvSpPr>
          <p:cNvPr id="160787" name="Rectangl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48400" y="914400"/>
            <a:ext cx="4572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folHlink"/>
                </a:solidFill>
              </a:rPr>
              <a:t>Vật liệu xd,</a:t>
            </a:r>
          </a:p>
          <a:p>
            <a:r>
              <a:rPr lang="en-US" sz="3200">
                <a:solidFill>
                  <a:schemeClr val="folHlink"/>
                </a:solidFill>
              </a:rPr>
              <a:t> đá mĩ nghệ </a:t>
            </a:r>
          </a:p>
        </p:txBody>
      </p:sp>
      <p:sp>
        <p:nvSpPr>
          <p:cNvPr id="160788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24600" y="2971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  </a:t>
            </a:r>
            <a:r>
              <a:rPr lang="en-US" sz="3200">
                <a:solidFill>
                  <a:schemeClr val="folHlink"/>
                </a:solidFill>
              </a:rPr>
              <a:t>Vải may</a:t>
            </a:r>
          </a:p>
          <a:p>
            <a:r>
              <a:rPr lang="en-US" sz="3200">
                <a:solidFill>
                  <a:schemeClr val="folHlink"/>
                </a:solidFill>
              </a:rPr>
              <a:t>   quần áo</a:t>
            </a:r>
          </a:p>
        </p:txBody>
      </p:sp>
      <p:sp>
        <p:nvSpPr>
          <p:cNvPr id="160789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24600" y="48768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folHlink"/>
                </a:solidFill>
              </a:rPr>
              <a:t>Hải sản (đông lạnh, khô)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/>
      <p:bldP spid="160771" grpId="0" animBg="1"/>
      <p:bldP spid="160772" grpId="0" animBg="1"/>
      <p:bldP spid="160773" grpId="0" animBg="1"/>
      <p:bldP spid="160774" grpId="0" animBg="1"/>
      <p:bldP spid="160775" grpId="0" animBg="1"/>
      <p:bldP spid="160776" grpId="0" animBg="1"/>
      <p:bldP spid="160778" grpId="0" animBg="1"/>
      <p:bldP spid="160779" grpId="0" animBg="1"/>
      <p:bldP spid="160780" grpId="0" animBg="1"/>
      <p:bldP spid="160781" grpId="0" animBg="1"/>
      <p:bldP spid="160782" grpId="0" animBg="1"/>
      <p:bldP spid="160783" grpId="0"/>
      <p:bldP spid="160784" grpId="0"/>
      <p:bldP spid="160785" grpId="0"/>
      <p:bldP spid="160786" grpId="0"/>
      <p:bldP spid="160787" grpId="0"/>
      <p:bldP spid="160788" grpId="0"/>
      <p:bldP spid="1607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406400" y="3289300"/>
            <a:ext cx="7899400" cy="11874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Sản xuất thiết bị ươm tơ,Vật liệu xây dựng, Sản xuất gốm Sứ…</a:t>
            </a:r>
          </a:p>
          <a:p>
            <a:r>
              <a:rPr lang="en-US" b="1">
                <a:solidFill>
                  <a:srgbClr val="FF0000"/>
                </a:solidFill>
              </a:rPr>
              <a:t> Ngành chế biến thực phẩm cá tôm đông lạnh…</a:t>
            </a:r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381000" y="1130300"/>
            <a:ext cx="7924800" cy="137001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Em hãy kể tên các ngành công nghiệp,các cơ sở sản xuất công nghiệp ở Đà Nẵng mà em biết?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  <p:bldP spid="1577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362200" y="6096000"/>
            <a:ext cx="4343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66"/>
                </a:solidFill>
              </a:rPr>
              <a:t>KHU CÔNG NGHIỆP ĐÀ NẲNG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2725" y="62849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" charset="0"/>
              </a:rPr>
              <a:t>H*</a:t>
            </a:r>
          </a:p>
        </p:txBody>
      </p:sp>
      <p:pic>
        <p:nvPicPr>
          <p:cNvPr id="8201" name="Picture 9" descr="KCN- D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6019800" y="633888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Sản phẩm gốm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066800" y="64008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Nhà máy chế biến hải sản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838200" y="3048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Ngành đóng tàu</a:t>
            </a:r>
          </a:p>
        </p:txBody>
      </p:sp>
      <p:pic>
        <p:nvPicPr>
          <p:cNvPr id="70675" name="Picture 19" descr="733c1_strategic-marine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048000"/>
          </a:xfrm>
          <a:prstGeom prst="rect">
            <a:avLst/>
          </a:prstGeom>
          <a:noFill/>
        </p:spPr>
      </p:pic>
      <p:pic>
        <p:nvPicPr>
          <p:cNvPr id="70676" name="Picture 20" descr="AT03ALPL8H_Gom%20su%20Binh%20D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048000"/>
          </a:xfrm>
          <a:prstGeom prst="rect">
            <a:avLst/>
          </a:prstGeom>
          <a:noFill/>
        </p:spPr>
      </p:pic>
      <p:pic>
        <p:nvPicPr>
          <p:cNvPr id="70677" name="Picture 21" descr="thitr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495800" cy="2819400"/>
          </a:xfrm>
          <a:prstGeom prst="rect">
            <a:avLst/>
          </a:prstGeom>
          <a:noFill/>
        </p:spPr>
      </p:pic>
      <p:pic>
        <p:nvPicPr>
          <p:cNvPr id="70678" name="Picture 22" descr="43738_20090626113846_IMG_0972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429000"/>
            <a:ext cx="42672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73" grpId="0"/>
      <p:bldP spid="70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hangmingh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228600"/>
            <a:ext cx="4267200" cy="5943600"/>
          </a:xfrm>
          <a:noFill/>
          <a:ln/>
        </p:spPr>
      </p:pic>
      <p:pic>
        <p:nvPicPr>
          <p:cNvPr id="31749" name="Picture 5" descr="detm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41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066800" y="6415088"/>
            <a:ext cx="32766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66"/>
                </a:solidFill>
              </a:rPr>
              <a:t>NGÀNH DỆT MAY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638800" y="6338888"/>
            <a:ext cx="274320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0066"/>
                </a:solidFill>
              </a:rPr>
              <a:t> ĐÁ MỸ NGHỆ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6324600" y="1600200"/>
            <a:ext cx="2514600" cy="30162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Đà nẵng là thành phố có điều kiện tốt cho ngành công nghiệp phát triển.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886200" y="22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28600" y="584200"/>
            <a:ext cx="2619375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Ngành đóng tàu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28600" y="1787525"/>
            <a:ext cx="3703638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Ngành chế biến hải sản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28600" y="4470400"/>
            <a:ext cx="2460625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Sản phẩm gốm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228600" y="3082925"/>
            <a:ext cx="2498725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Ngành dệt may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304800" y="5894388"/>
            <a:ext cx="2003425" cy="5191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Đá mỹ nghệ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 flipV="1">
            <a:off x="2819400" y="3276600"/>
            <a:ext cx="3581400" cy="76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 flipV="1">
            <a:off x="2514600" y="3276600"/>
            <a:ext cx="3886200" cy="2819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V="1">
            <a:off x="2743200" y="3276600"/>
            <a:ext cx="3581400" cy="13716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3048000" y="914400"/>
            <a:ext cx="3352800" cy="23622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4114800" y="2057400"/>
            <a:ext cx="2057400" cy="11430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6" grpId="0" animBg="1"/>
      <p:bldP spid="146437" grpId="0" animBg="1"/>
      <p:bldP spid="146438" grpId="0" animBg="1"/>
      <p:bldP spid="146439" grpId="0" animBg="1"/>
      <p:bldP spid="146440" grpId="0" animBg="1"/>
      <p:bldP spid="146443" grpId="0" animBg="1"/>
      <p:bldP spid="146446" grpId="0" animBg="1"/>
      <p:bldP spid="146447" grpId="0" animBg="1"/>
      <p:bldP spid="146448" grpId="0" animBg="1"/>
      <p:bldP spid="1464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Quan sát hình 1 Sgk, hãy kể tên các địa điểm du lịch nổi tiếng của Đà nẵng ?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019800" y="2438400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 Ngũ Hành Sơn,  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 Bảo Tàng Chăm, 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 Phố Cổ Hội An,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 Bãi tắm, </a:t>
            </a:r>
          </a:p>
          <a:p>
            <a:pPr algn="ctr"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 Khu du lịch sinh thái             Bà Nà, 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 Cầu Sông Hàn..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u="sng">
                <a:solidFill>
                  <a:srgbClr val="0000FF"/>
                </a:solidFill>
              </a:rPr>
              <a:t>3/ ĐÀ NẴNG - ĐỊA ĐIỂM DU LỊCH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7924800" cy="5794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ĐỊA LÝ:     </a:t>
            </a:r>
            <a:r>
              <a:rPr lang="en-US" sz="3200" b="1">
                <a:solidFill>
                  <a:srgbClr val="0000CC"/>
                </a:solidFill>
                <a:latin typeface="Arial" charset="0"/>
              </a:rPr>
              <a:t>Bài  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THÀNH PHỐ ĐÀ NẴNG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 </a:t>
            </a:r>
          </a:p>
        </p:txBody>
      </p:sp>
      <p:pic>
        <p:nvPicPr>
          <p:cNvPr id="72713" name="Picture 9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5638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rgbClr val="FF0066"/>
                </a:solidFill>
              </a:rPr>
              <a:t>Bài cũ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57400" y="1066800"/>
            <a:ext cx="4800600" cy="4572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Tại sao nói Huế là thành phố du lịch?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7940675" cy="82232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Huế có cảnh thiên nhiên đẹp và nhiều công trình kiến trúc cổ có giá trị nghệ thuật cao.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9144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 animBg="1"/>
      <p:bldP spid="307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BTCham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267200" cy="6096000"/>
          </a:xfrm>
          <a:prstGeom prst="rect">
            <a:avLst/>
          </a:prstGeom>
          <a:noFill/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PHỐ CỔ HỘI AN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638800" y="6251575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BẢO TÀNG CHĂM</a:t>
            </a:r>
          </a:p>
        </p:txBody>
      </p:sp>
      <p:pic>
        <p:nvPicPr>
          <p:cNvPr id="73738" name="Picture 10" descr="Tập tin:HoiAnOldQuar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Bãi biển Mỹ Khê</a:t>
            </a:r>
          </a:p>
        </p:txBody>
      </p:sp>
      <p:pic>
        <p:nvPicPr>
          <p:cNvPr id="24584" name="Picture 8" descr="mykhe1-400x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2792413"/>
          </a:xfrm>
          <a:prstGeom prst="rect">
            <a:avLst/>
          </a:prstGeom>
          <a:noFill/>
        </p:spPr>
      </p:pic>
      <p:pic>
        <p:nvPicPr>
          <p:cNvPr id="24585" name="Picture 9" descr="4a2e25fcceb3e_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88" y="0"/>
            <a:ext cx="4570412" cy="2838450"/>
          </a:xfrm>
          <a:prstGeom prst="rect">
            <a:avLst/>
          </a:prstGeom>
          <a:noFill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86400" y="2743200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Bãi biển Non Nước</a:t>
            </a:r>
          </a:p>
        </p:txBody>
      </p:sp>
      <p:pic>
        <p:nvPicPr>
          <p:cNvPr id="24587" name="Picture 11" descr="HD_Chieu_Ba_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648200" cy="3195638"/>
          </a:xfrm>
          <a:prstGeom prst="rect">
            <a:avLst/>
          </a:prstGeom>
          <a:noFill/>
        </p:spPr>
      </p:pic>
      <p:pic>
        <p:nvPicPr>
          <p:cNvPr id="24588" name="Picture 12" descr="Ngu_Hanh_Son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2963" y="3181350"/>
            <a:ext cx="4491037" cy="3276600"/>
          </a:xfrm>
          <a:prstGeom prst="rect">
            <a:avLst/>
          </a:prstGeom>
          <a:noFill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6400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Khu du lịch sinh thái Bà Nà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334000" y="64008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Ngũ Hành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6" grpId="0"/>
      <p:bldP spid="24589" grpId="1"/>
      <p:bldP spid="245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ana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38175"/>
            <a:ext cx="8229600" cy="538162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95400" y="6491288"/>
            <a:ext cx="556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81200" y="6172200"/>
            <a:ext cx="5334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0066"/>
                </a:solidFill>
              </a:rPr>
              <a:t> CẦU QUAY BẮC QUA SÔNG HÀN</a:t>
            </a:r>
          </a:p>
        </p:txBody>
      </p:sp>
      <p:pic>
        <p:nvPicPr>
          <p:cNvPr id="12295" name="Picture 7" descr="dana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229600" cy="5381625"/>
          </a:xfrm>
          <a:prstGeom prst="rect">
            <a:avLst/>
          </a:prstGeom>
          <a:noFill/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7239000" y="3429000"/>
            <a:ext cx="381000" cy="609600"/>
          </a:xfrm>
          <a:prstGeom prst="sun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868362"/>
          </a:xfrm>
          <a:solidFill>
            <a:schemeClr val="accent2"/>
          </a:solidFill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Đà Nẵng là nơi phát triển mạnh về ngành gì?</a:t>
            </a:r>
          </a:p>
        </p:txBody>
      </p:sp>
      <p:pic>
        <p:nvPicPr>
          <p:cNvPr id="147460" name="Picture 4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572000"/>
          </a:xfrm>
          <a:prstGeom prst="rect">
            <a:avLst/>
          </a:prstGeom>
          <a:noFill/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863600" y="1435100"/>
            <a:ext cx="7696200" cy="5191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66FF99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Đà Nẵng là nơi phát triển mạnh về ngành du lịch.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  <p:bldP spid="1474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du-an-thanh-pho-an-toan-va-he-thong-giao-thong-thong-minh-tai-da-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836025" cy="6126162"/>
          </a:xfrm>
          <a:prstGeom prst="rect">
            <a:avLst/>
          </a:prstGeom>
          <a:noFill/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52400" y="6184900"/>
            <a:ext cx="8839200" cy="579438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rgbClr val="66FF99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</a:rPr>
              <a:t>Thành phố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 descr="danang-ban-dem-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"/>
            <a:ext cx="9144000" cy="5943600"/>
          </a:xfrm>
          <a:noFill/>
          <a:ln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0"/>
            <a:ext cx="9144000" cy="579438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rgbClr val="66FF99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</a:rPr>
              <a:t>Thành phố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3581400" y="0"/>
            <a:ext cx="3276600" cy="6413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u="sng">
                <a:solidFill>
                  <a:schemeClr val="hlink"/>
                </a:solidFill>
              </a:rPr>
              <a:t>GHI NHỚ</a:t>
            </a:r>
            <a:endParaRPr lang="en-US" sz="3600" b="1">
              <a:solidFill>
                <a:schemeClr val="hlink"/>
              </a:solidFill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42900" y="1295400"/>
            <a:ext cx="685800" cy="497046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Đ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À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Ẵ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N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G</a:t>
            </a:r>
          </a:p>
          <a:p>
            <a:pPr algn="ctr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981200" y="1187450"/>
            <a:ext cx="693420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</a:rPr>
              <a:t>*</a:t>
            </a:r>
            <a:r>
              <a:rPr lang="en-US"/>
              <a:t> </a:t>
            </a:r>
            <a:r>
              <a:rPr lang="en-US" sz="3600" b="1">
                <a:solidFill>
                  <a:srgbClr val="FF00FF"/>
                </a:solidFill>
              </a:rPr>
              <a:t>Đà Nẵng là thành phố cảng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057400" y="2286000"/>
            <a:ext cx="6858000" cy="17399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</a:rPr>
              <a:t>* Là đầu mối của nhiều tuyến đường giao thông duyên hải miền Trung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1955800" y="4521200"/>
            <a:ext cx="701040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</a:rPr>
              <a:t>* Là trung tâm công nghiệp</a:t>
            </a:r>
            <a:r>
              <a:rPr lang="en-US" sz="360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1917700" y="5791200"/>
            <a:ext cx="701040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FF"/>
                </a:solidFill>
              </a:rPr>
              <a:t>* Là nơi hấp dẫn khách du lịch</a:t>
            </a:r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1066800" y="3733800"/>
            <a:ext cx="8382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1066800" y="1600200"/>
            <a:ext cx="838200" cy="2162175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1066800" y="3657600"/>
            <a:ext cx="914400" cy="1143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1066800" y="3733800"/>
            <a:ext cx="762000" cy="2362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6" grpId="0" animBg="1"/>
      <p:bldP spid="155657" grpId="0" animBg="1"/>
      <p:bldP spid="155658" grpId="0" animBg="1"/>
      <p:bldP spid="1556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433513" y="2038350"/>
            <a:ext cx="4714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</a:p>
        </p:txBody>
      </p:sp>
      <p:sp>
        <p:nvSpPr>
          <p:cNvPr id="99331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3200" y="1600200"/>
            <a:ext cx="457200" cy="4318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.VnCentury SchoolbookH" pitchFamily="34" charset="0"/>
              </a:rPr>
              <a:t>1</a:t>
            </a:r>
          </a:p>
        </p:txBody>
      </p:sp>
      <p:sp>
        <p:nvSpPr>
          <p:cNvPr id="99332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3200" y="2209800"/>
            <a:ext cx="457200" cy="4318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.VnCentury SchoolbookH" pitchFamily="34" charset="0"/>
              </a:rPr>
              <a:t>2</a:t>
            </a:r>
          </a:p>
        </p:txBody>
      </p:sp>
      <p:sp>
        <p:nvSpPr>
          <p:cNvPr id="99333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3200" y="2743200"/>
            <a:ext cx="457200" cy="4318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.VnCentury SchoolbookH" pitchFamily="34" charset="0"/>
              </a:rPr>
              <a:t>3</a:t>
            </a:r>
          </a:p>
        </p:txBody>
      </p:sp>
      <p:sp>
        <p:nvSpPr>
          <p:cNvPr id="99334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3200" y="3352800"/>
            <a:ext cx="457200" cy="4318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.VnCentury SchoolbookH" pitchFamily="34" charset="0"/>
              </a:rPr>
              <a:t>4</a:t>
            </a:r>
          </a:p>
        </p:txBody>
      </p:sp>
      <p:sp>
        <p:nvSpPr>
          <p:cNvPr id="99335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03200" y="3911600"/>
            <a:ext cx="457200" cy="4318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.VnCentury SchoolbookH" pitchFamily="34" charset="0"/>
              </a:rPr>
              <a:t>5</a:t>
            </a:r>
          </a:p>
        </p:txBody>
      </p:sp>
      <p:sp>
        <p:nvSpPr>
          <p:cNvPr id="99336" name="Oval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03200" y="4445000"/>
            <a:ext cx="457200" cy="4318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FF"/>
                </a:solidFill>
                <a:latin typeface=".VnCentury SchoolbookH" pitchFamily="34" charset="0"/>
              </a:rPr>
              <a:t>6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605088" y="203835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2028825" y="2028825"/>
            <a:ext cx="5207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Ô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343400" y="2028825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À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4953000" y="14478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Á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3186113" y="2024063"/>
            <a:ext cx="5207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5535613" y="1447800"/>
            <a:ext cx="54451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4391025" y="14478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7848600" y="14478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8443913" y="1447800"/>
            <a:ext cx="47148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Ệ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4343400" y="4419600"/>
            <a:ext cx="5207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527300" y="44196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1447800" y="2624138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3200400" y="3276600"/>
            <a:ext cx="5207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6110288" y="1447800"/>
            <a:ext cx="47148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Ỹ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3162300" y="44196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Ả</a:t>
            </a: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2009775" y="2624138"/>
            <a:ext cx="5207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6705600" y="14478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4371975" y="2633663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7300913" y="1447800"/>
            <a:ext cx="5207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4962525" y="4419600"/>
            <a:ext cx="4476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3781425" y="2014538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2628900" y="32766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Ả</a:t>
            </a: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5524500" y="3248025"/>
            <a:ext cx="2781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  C  H  Ă  M</a:t>
            </a: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4953000" y="2043113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2043113" y="32766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4381500" y="3243263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À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2590800" y="2638425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Ũ</a:t>
            </a:r>
          </a:p>
        </p:txBody>
      </p:sp>
      <p:sp>
        <p:nvSpPr>
          <p:cNvPr id="99364" name="Text Box 36"/>
          <p:cNvSpPr txBox="1">
            <a:spLocks noChangeArrowheads="1"/>
          </p:cNvSpPr>
          <p:nvPr/>
        </p:nvSpPr>
        <p:spPr bwMode="auto">
          <a:xfrm>
            <a:off x="3195638" y="2638425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</a:p>
        </p:txBody>
      </p:sp>
      <p:sp>
        <p:nvSpPr>
          <p:cNvPr id="99365" name="Text Box 37"/>
          <p:cNvSpPr txBox="1">
            <a:spLocks noChangeArrowheads="1"/>
          </p:cNvSpPr>
          <p:nvPr/>
        </p:nvSpPr>
        <p:spPr bwMode="auto">
          <a:xfrm>
            <a:off x="3762375" y="2638425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À</a:t>
            </a: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62600" y="2667000"/>
            <a:ext cx="1828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  Ơ  N</a:t>
            </a:r>
          </a:p>
        </p:txBody>
      </p:sp>
      <p:sp>
        <p:nvSpPr>
          <p:cNvPr id="99367" name="Text Box 39"/>
          <p:cNvSpPr txBox="1">
            <a:spLocks noChangeArrowheads="1"/>
          </p:cNvSpPr>
          <p:nvPr/>
        </p:nvSpPr>
        <p:spPr bwMode="auto">
          <a:xfrm>
            <a:off x="3771900" y="3248025"/>
            <a:ext cx="4476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5000625" y="3262313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>
            <a:off x="3771900" y="44196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70" name="Text Box 42"/>
          <p:cNvSpPr txBox="1">
            <a:spLocks noChangeArrowheads="1"/>
          </p:cNvSpPr>
          <p:nvPr/>
        </p:nvSpPr>
        <p:spPr bwMode="auto">
          <a:xfrm>
            <a:off x="3200400" y="3810000"/>
            <a:ext cx="47148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</a:p>
        </p:txBody>
      </p:sp>
      <p:sp>
        <p:nvSpPr>
          <p:cNvPr id="99371" name="Text Box 43"/>
          <p:cNvSpPr txBox="1">
            <a:spLocks noChangeArrowheads="1"/>
          </p:cNvSpPr>
          <p:nvPr/>
        </p:nvSpPr>
        <p:spPr bwMode="auto">
          <a:xfrm>
            <a:off x="6107113" y="4419600"/>
            <a:ext cx="47148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Ê</a:t>
            </a:r>
          </a:p>
        </p:txBody>
      </p:sp>
      <p:sp>
        <p:nvSpPr>
          <p:cNvPr id="99372" name="Text Box 44"/>
          <p:cNvSpPr txBox="1">
            <a:spLocks noChangeArrowheads="1"/>
          </p:cNvSpPr>
          <p:nvPr/>
        </p:nvSpPr>
        <p:spPr bwMode="auto">
          <a:xfrm>
            <a:off x="6642100" y="4411663"/>
            <a:ext cx="2044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  S  A</a:t>
            </a:r>
          </a:p>
        </p:txBody>
      </p:sp>
      <p:sp>
        <p:nvSpPr>
          <p:cNvPr id="99373" name="Text Box 45"/>
          <p:cNvSpPr txBox="1">
            <a:spLocks noChangeArrowheads="1"/>
          </p:cNvSpPr>
          <p:nvPr/>
        </p:nvSpPr>
        <p:spPr bwMode="auto">
          <a:xfrm>
            <a:off x="4953000" y="264795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343400" y="3852863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99375" name="Text Box 47"/>
          <p:cNvSpPr txBox="1">
            <a:spLocks noChangeArrowheads="1"/>
          </p:cNvSpPr>
          <p:nvPr/>
        </p:nvSpPr>
        <p:spPr bwMode="auto">
          <a:xfrm>
            <a:off x="1447800" y="3824288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</a:p>
        </p:txBody>
      </p: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2009775" y="3848100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Ả</a:t>
            </a:r>
          </a:p>
        </p:txBody>
      </p:sp>
      <p:sp>
        <p:nvSpPr>
          <p:cNvPr id="99377" name="Text Box 49"/>
          <p:cNvSpPr txBox="1">
            <a:spLocks noChangeArrowheads="1"/>
          </p:cNvSpPr>
          <p:nvPr/>
        </p:nvSpPr>
        <p:spPr bwMode="auto">
          <a:xfrm>
            <a:off x="2670175" y="3810000"/>
            <a:ext cx="30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</a:p>
        </p:txBody>
      </p:sp>
      <p:sp>
        <p:nvSpPr>
          <p:cNvPr id="99378" name="Text Box 50"/>
          <p:cNvSpPr txBox="1">
            <a:spLocks noChangeArrowheads="1"/>
          </p:cNvSpPr>
          <p:nvPr/>
        </p:nvSpPr>
        <p:spPr bwMode="auto">
          <a:xfrm>
            <a:off x="5638800" y="4419600"/>
            <a:ext cx="304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</a:p>
        </p:txBody>
      </p:sp>
      <p:sp>
        <p:nvSpPr>
          <p:cNvPr id="99379" name="Text Box 51"/>
          <p:cNvSpPr txBox="1">
            <a:spLocks noChangeArrowheads="1"/>
          </p:cNvSpPr>
          <p:nvPr/>
        </p:nvSpPr>
        <p:spPr bwMode="auto">
          <a:xfrm>
            <a:off x="3776663" y="3824288"/>
            <a:ext cx="4953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Â</a:t>
            </a:r>
          </a:p>
        </p:txBody>
      </p:sp>
      <p:sp>
        <p:nvSpPr>
          <p:cNvPr id="99380" name="Text Box 52"/>
          <p:cNvSpPr txBox="1">
            <a:spLocks noChangeArrowheads="1"/>
          </p:cNvSpPr>
          <p:nvPr/>
        </p:nvSpPr>
        <p:spPr bwMode="auto">
          <a:xfrm>
            <a:off x="673100" y="1504950"/>
            <a:ext cx="614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</a:t>
            </a:r>
          </a:p>
        </p:txBody>
      </p:sp>
      <p:sp>
        <p:nvSpPr>
          <p:cNvPr id="99381" name="Text Box 53"/>
          <p:cNvSpPr txBox="1">
            <a:spLocks noChangeArrowheads="1"/>
          </p:cNvSpPr>
          <p:nvPr/>
        </p:nvSpPr>
        <p:spPr bwMode="auto">
          <a:xfrm>
            <a:off x="698500" y="2133600"/>
            <a:ext cx="6143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</a:t>
            </a:r>
          </a:p>
        </p:txBody>
      </p:sp>
      <p:sp>
        <p:nvSpPr>
          <p:cNvPr id="99382" name="Text Box 54"/>
          <p:cNvSpPr txBox="1">
            <a:spLocks noChangeArrowheads="1"/>
          </p:cNvSpPr>
          <p:nvPr/>
        </p:nvSpPr>
        <p:spPr bwMode="auto">
          <a:xfrm>
            <a:off x="703263" y="2667000"/>
            <a:ext cx="614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</a:t>
            </a:r>
          </a:p>
        </p:txBody>
      </p:sp>
      <p:sp>
        <p:nvSpPr>
          <p:cNvPr id="99383" name="Text Box 55"/>
          <p:cNvSpPr txBox="1">
            <a:spLocks noChangeArrowheads="1"/>
          </p:cNvSpPr>
          <p:nvPr/>
        </p:nvSpPr>
        <p:spPr bwMode="auto">
          <a:xfrm>
            <a:off x="703263" y="3276600"/>
            <a:ext cx="614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</a:t>
            </a:r>
          </a:p>
        </p:txBody>
      </p:sp>
      <p:sp>
        <p:nvSpPr>
          <p:cNvPr id="99384" name="Text Box 56"/>
          <p:cNvSpPr txBox="1">
            <a:spLocks noChangeArrowheads="1"/>
          </p:cNvSpPr>
          <p:nvPr/>
        </p:nvSpPr>
        <p:spPr bwMode="auto">
          <a:xfrm>
            <a:off x="703263" y="3810000"/>
            <a:ext cx="614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</a:t>
            </a:r>
          </a:p>
        </p:txBody>
      </p:sp>
      <p:sp>
        <p:nvSpPr>
          <p:cNvPr id="99385" name="Text Box 57"/>
          <p:cNvSpPr txBox="1">
            <a:spLocks noChangeArrowheads="1"/>
          </p:cNvSpPr>
          <p:nvPr/>
        </p:nvSpPr>
        <p:spPr bwMode="auto">
          <a:xfrm>
            <a:off x="703263" y="4343400"/>
            <a:ext cx="614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</a:t>
            </a:r>
          </a:p>
        </p:txBody>
      </p:sp>
      <p:pic>
        <p:nvPicPr>
          <p:cNvPr id="99386" name="Picture 58" descr="Picture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5715000"/>
            <a:ext cx="1371600" cy="950913"/>
          </a:xfrm>
          <a:prstGeom prst="rect">
            <a:avLst/>
          </a:prstGeom>
          <a:noFill/>
        </p:spPr>
      </p:pic>
      <p:graphicFrame>
        <p:nvGraphicFramePr>
          <p:cNvPr id="99387" name="Group 59"/>
          <p:cNvGraphicFramePr>
            <a:graphicFrameLocks noGrp="1"/>
          </p:cNvGraphicFramePr>
          <p:nvPr/>
        </p:nvGraphicFramePr>
        <p:xfrm>
          <a:off x="4343400" y="1447800"/>
          <a:ext cx="4572000" cy="5588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609600"/>
                <a:gridCol w="533400"/>
                <a:gridCol w="571500"/>
                <a:gridCol w="571500"/>
                <a:gridCol w="571500"/>
                <a:gridCol w="5715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407" name="Group 79"/>
          <p:cNvGraphicFramePr>
            <a:graphicFrameLocks noGrp="1"/>
          </p:cNvGraphicFramePr>
          <p:nvPr/>
        </p:nvGraphicFramePr>
        <p:xfrm>
          <a:off x="1473200" y="2019300"/>
          <a:ext cx="4038600" cy="5588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533400"/>
                <a:gridCol w="609600"/>
                <a:gridCol w="609600"/>
                <a:gridCol w="533400"/>
                <a:gridCol w="6096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425" name="Group 97"/>
          <p:cNvGraphicFramePr>
            <a:graphicFrameLocks noGrp="1"/>
          </p:cNvGraphicFramePr>
          <p:nvPr/>
        </p:nvGraphicFramePr>
        <p:xfrm>
          <a:off x="1524000" y="2590800"/>
          <a:ext cx="5778500" cy="609600"/>
        </p:xfrm>
        <a:graphic>
          <a:graphicData uri="http://schemas.openxmlformats.org/drawingml/2006/table">
            <a:tbl>
              <a:tblPr/>
              <a:tblGrid>
                <a:gridCol w="520700"/>
                <a:gridCol w="609600"/>
                <a:gridCol w="533400"/>
                <a:gridCol w="609600"/>
                <a:gridCol w="609600"/>
                <a:gridCol w="533400"/>
                <a:gridCol w="609600"/>
                <a:gridCol w="609600"/>
                <a:gridCol w="533400"/>
                <a:gridCol w="609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449" name="Group 121"/>
          <p:cNvGraphicFramePr>
            <a:graphicFrameLocks noGrp="1"/>
          </p:cNvGraphicFramePr>
          <p:nvPr/>
        </p:nvGraphicFramePr>
        <p:xfrm>
          <a:off x="2019300" y="3213100"/>
          <a:ext cx="6388100" cy="584200"/>
        </p:xfrm>
        <a:graphic>
          <a:graphicData uri="http://schemas.openxmlformats.org/drawingml/2006/table">
            <a:tbl>
              <a:tblPr/>
              <a:tblGrid>
                <a:gridCol w="596900"/>
                <a:gridCol w="511175"/>
                <a:gridCol w="631825"/>
                <a:gridCol w="609600"/>
                <a:gridCol w="533400"/>
                <a:gridCol w="609600"/>
                <a:gridCol w="609600"/>
                <a:gridCol w="533400"/>
                <a:gridCol w="609600"/>
                <a:gridCol w="533400"/>
                <a:gridCol w="6096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475" name="Group 147"/>
          <p:cNvGraphicFramePr>
            <a:graphicFrameLocks noGrp="1"/>
          </p:cNvGraphicFramePr>
          <p:nvPr/>
        </p:nvGraphicFramePr>
        <p:xfrm>
          <a:off x="1485900" y="3797300"/>
          <a:ext cx="3403600" cy="584200"/>
        </p:xfrm>
        <a:graphic>
          <a:graphicData uri="http://schemas.openxmlformats.org/drawingml/2006/table">
            <a:tbl>
              <a:tblPr/>
              <a:tblGrid>
                <a:gridCol w="508000"/>
                <a:gridCol w="635000"/>
                <a:gridCol w="508000"/>
                <a:gridCol w="635000"/>
                <a:gridCol w="584200"/>
                <a:gridCol w="5334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491" name="Group 163"/>
          <p:cNvGraphicFramePr>
            <a:graphicFrameLocks noGrp="1"/>
          </p:cNvGraphicFramePr>
          <p:nvPr/>
        </p:nvGraphicFramePr>
        <p:xfrm>
          <a:off x="2616200" y="4381500"/>
          <a:ext cx="5778500" cy="609600"/>
        </p:xfrm>
        <a:graphic>
          <a:graphicData uri="http://schemas.openxmlformats.org/drawingml/2006/table">
            <a:tbl>
              <a:tblPr/>
              <a:tblGrid>
                <a:gridCol w="520700"/>
                <a:gridCol w="609600"/>
                <a:gridCol w="596900"/>
                <a:gridCol w="609600"/>
                <a:gridCol w="546100"/>
                <a:gridCol w="533400"/>
                <a:gridCol w="609600"/>
                <a:gridCol w="609600"/>
                <a:gridCol w="533400"/>
                <a:gridCol w="609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9515" name="Group 187"/>
          <p:cNvGraphicFramePr>
            <a:graphicFrameLocks noGrp="1"/>
          </p:cNvGraphicFramePr>
          <p:nvPr/>
        </p:nvGraphicFramePr>
        <p:xfrm>
          <a:off x="4368800" y="1447800"/>
          <a:ext cx="533400" cy="350520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9531" name="Text Box 203"/>
          <p:cNvSpPr txBox="1">
            <a:spLocks noChangeArrowheads="1"/>
          </p:cNvSpPr>
          <p:nvPr/>
        </p:nvSpPr>
        <p:spPr bwMode="auto">
          <a:xfrm>
            <a:off x="1371600" y="2286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</a:rPr>
              <a:t>TRÒ CHƠI Ô CHỮ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9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9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9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9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8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8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8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99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9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8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9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mph" presetSubtype="2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993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9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2000" fill="hold"/>
                                        <p:tgtEl>
                                          <p:spTgt spid="993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99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000" fill="hold"/>
                                        <p:tgtEl>
                                          <p:spTgt spid="993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000" fill="hold"/>
                                        <p:tgtEl>
                                          <p:spTgt spid="993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9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000" fill="hold"/>
                                        <p:tgtEl>
                                          <p:spTgt spid="993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99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000" fill="hold"/>
                                        <p:tgtEl>
                                          <p:spTgt spid="993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6"/>
                  </p:tgtEl>
                </p:cond>
              </p:nextCondLst>
            </p:seq>
          </p:childTnLst>
        </p:cTn>
      </p:par>
    </p:tnLst>
    <p:bldLst>
      <p:bldP spid="99330" grpId="0"/>
      <p:bldP spid="99331" grpId="0"/>
      <p:bldP spid="99332" grpId="0"/>
      <p:bldP spid="99333" grpId="0"/>
      <p:bldP spid="99334" grpId="0"/>
      <p:bldP spid="99335" grpId="0"/>
      <p:bldP spid="99336" grpId="0"/>
      <p:bldP spid="99337" grpId="0"/>
      <p:bldP spid="99338" grpId="0"/>
      <p:bldP spid="99339" grpId="0"/>
      <p:bldP spid="99340" grpId="0"/>
      <p:bldP spid="99341" grpId="0"/>
      <p:bldP spid="99342" grpId="0"/>
      <p:bldP spid="99343" grpId="0"/>
      <p:bldP spid="99344" grpId="0"/>
      <p:bldP spid="99345" grpId="0"/>
      <p:bldP spid="99346" grpId="0"/>
      <p:bldP spid="99347" grpId="0"/>
      <p:bldP spid="99348" grpId="0"/>
      <p:bldP spid="99349" grpId="0"/>
      <p:bldP spid="99350" grpId="0"/>
      <p:bldP spid="99351" grpId="0"/>
      <p:bldP spid="99352" grpId="0"/>
      <p:bldP spid="99353" grpId="0"/>
      <p:bldP spid="99354" grpId="0"/>
      <p:bldP spid="99355" grpId="0"/>
      <p:bldP spid="99356" grpId="0"/>
      <p:bldP spid="99357" grpId="0"/>
      <p:bldP spid="99358" grpId="0"/>
      <p:bldP spid="99359" grpId="0"/>
      <p:bldP spid="99360" grpId="0"/>
      <p:bldP spid="99361" grpId="0"/>
      <p:bldP spid="99362" grpId="0"/>
      <p:bldP spid="99363" grpId="0"/>
      <p:bldP spid="99364" grpId="0"/>
      <p:bldP spid="99365" grpId="0"/>
      <p:bldP spid="99366" grpId="0"/>
      <p:bldP spid="99367" grpId="0"/>
      <p:bldP spid="99368" grpId="0"/>
      <p:bldP spid="99369" grpId="0"/>
      <p:bldP spid="99370" grpId="0"/>
      <p:bldP spid="99371" grpId="0"/>
      <p:bldP spid="99372" grpId="0"/>
      <p:bldP spid="99373" grpId="0"/>
      <p:bldP spid="99374" grpId="0"/>
      <p:bldP spid="99375" grpId="0"/>
      <p:bldP spid="99376" grpId="0"/>
      <p:bldP spid="99377" grpId="0"/>
      <p:bldP spid="99378" grpId="0"/>
      <p:bldP spid="993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5410200" y="673100"/>
            <a:ext cx="3581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66"/>
                </a:solidFill>
              </a:rPr>
              <a:t> Thành phố cảng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435600" y="4076700"/>
            <a:ext cx="3657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66"/>
                </a:solidFill>
              </a:rPr>
              <a:t>Trung tâm công nghiệp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5486400" y="5207000"/>
            <a:ext cx="3505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0066"/>
                </a:solidFill>
              </a:rPr>
              <a:t> Địa điểm du lịch</a:t>
            </a:r>
          </a:p>
        </p:txBody>
      </p:sp>
      <p:pic>
        <p:nvPicPr>
          <p:cNvPr id="135173" name="Picture 5" descr="images1425983_Da-Nang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0" y="-152400"/>
            <a:ext cx="5257800" cy="6858000"/>
          </a:xfrm>
          <a:prstGeom prst="rect">
            <a:avLst/>
          </a:prstGeom>
          <a:noFill/>
        </p:spPr>
      </p:pic>
      <p:sp>
        <p:nvSpPr>
          <p:cNvPr id="135174" name="WordArt 6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395287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 phố Đà Nẵng</a:t>
            </a:r>
          </a:p>
        </p:txBody>
      </p:sp>
      <p:sp>
        <p:nvSpPr>
          <p:cNvPr id="135175" name="Line 7"/>
          <p:cNvSpPr>
            <a:spLocks noChangeShapeType="1"/>
          </p:cNvSpPr>
          <p:nvPr/>
        </p:nvSpPr>
        <p:spPr bwMode="auto">
          <a:xfrm flipV="1">
            <a:off x="4572000" y="1371600"/>
            <a:ext cx="838200" cy="1905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flipV="1">
            <a:off x="4572000" y="3200400"/>
            <a:ext cx="8382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4572000" y="3276600"/>
            <a:ext cx="8382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5422900" y="2120900"/>
            <a:ext cx="3657600" cy="156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Là đầu mối của nhiều tuyến đường giao thông quan trọng của đồng bằng duyên hải miền Trung</a:t>
            </a:r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>
            <a:off x="4572000" y="3276600"/>
            <a:ext cx="838200" cy="2514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  <p:bldP spid="135171" grpId="0" animBg="1"/>
      <p:bldP spid="135172" grpId="0" animBg="1"/>
      <p:bldP spid="135174" grpId="0" animBg="1"/>
      <p:bldP spid="135175" grpId="0" animBg="1"/>
      <p:bldP spid="135176" grpId="0" animBg="1"/>
      <p:bldP spid="135177" grpId="0" animBg="1"/>
      <p:bldP spid="135178" grpId="0" animBg="1"/>
      <p:bldP spid="13517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lower-rose-013_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657600"/>
            <a:ext cx="2378075" cy="3200400"/>
          </a:xfrm>
          <a:prstGeom prst="rect">
            <a:avLst/>
          </a:prstGeom>
          <a:noFill/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914400" y="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TIẾT HỌC ĐẾN ĐÂY LÀ HẾT</a:t>
            </a:r>
          </a:p>
        </p:txBody>
      </p:sp>
      <p:pic>
        <p:nvPicPr>
          <p:cNvPr id="109572" name="Picture 4" descr="N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220200" cy="5943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09573" name="WordArt 5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845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enturionOld"/>
              </a:rPr>
              <a:t>Kính chúc quý thầy cô, các em học sinh</a:t>
            </a:r>
          </a:p>
        </p:txBody>
      </p:sp>
      <p:sp>
        <p:nvSpPr>
          <p:cNvPr id="109574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4572000" y="2438400"/>
            <a:ext cx="4343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Unicode MS"/>
                <a:ea typeface="Arial Unicode MS"/>
                <a:cs typeface="Arial Unicode MS"/>
              </a:rPr>
              <a:t>khoẻ mạnh và hạnh phúc.</a:t>
            </a:r>
          </a:p>
        </p:txBody>
      </p:sp>
      <p:pic>
        <p:nvPicPr>
          <p:cNvPr id="109578" name="LK-Lop-Chung-Minh-Rat-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8835" fill="hold"/>
                                        <p:tgtEl>
                                          <p:spTgt spid="1095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8"/>
                </p:tgtEl>
              </p:cMediaNode>
            </p:audio>
          </p:childTnLst>
        </p:cTn>
      </p:par>
    </p:tnLst>
    <p:bldLst>
      <p:bldP spid="109573" grpId="0" animBg="1"/>
      <p:bldP spid="1095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7924800" cy="32940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ĐỊA LÝ</a:t>
            </a:r>
            <a:endParaRPr lang="en-US" sz="3200" b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0000CC"/>
                </a:solidFill>
              </a:rPr>
              <a:t>Bài  </a:t>
            </a:r>
            <a:r>
              <a:rPr lang="en-US" sz="4000" b="1">
                <a:solidFill>
                  <a:srgbClr val="FF00FF"/>
                </a:solidFill>
              </a:rPr>
              <a:t>THÀNH PHỐ ĐÀ NẴNG </a:t>
            </a:r>
          </a:p>
          <a:p>
            <a:pPr>
              <a:spcBef>
                <a:spcPct val="50000"/>
              </a:spcBef>
            </a:pPr>
            <a:endParaRPr lang="en-US" sz="4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Câu 1: Có 8 chữ cái 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>
                <a:solidFill>
                  <a:srgbClr val="003300"/>
                </a:solidFill>
                <a:latin typeface="Times New Roman" pitchFamily="18" charset="0"/>
              </a:rPr>
              <a:t>Sản phẩm th</a:t>
            </a:r>
            <a:r>
              <a:rPr lang="en-US" b="1" i="1"/>
              <a:t>ủ</a:t>
            </a:r>
            <a:r>
              <a:rPr lang="en-US" b="1" i="1">
                <a:latin typeface="Times New Roman" pitchFamily="18" charset="0"/>
              </a:rPr>
              <a:t> </a:t>
            </a:r>
            <a:r>
              <a:rPr lang="en-US" sz="4000" b="1" i="1">
                <a:solidFill>
                  <a:srgbClr val="003300"/>
                </a:solidFill>
                <a:latin typeface="Times New Roman" pitchFamily="18" charset="0"/>
              </a:rPr>
              <a:t>công nổi tiếng ở Đà Nẵng</a:t>
            </a:r>
          </a:p>
        </p:txBody>
      </p:sp>
      <p:sp>
        <p:nvSpPr>
          <p:cNvPr id="1013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4953000"/>
            <a:ext cx="1055688" cy="990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Câu 2.  Có 7 chữ cái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3600" b="1" i="1">
                <a:solidFill>
                  <a:srgbClr val="003300"/>
                </a:solidFill>
                <a:latin typeface="Times New Roman" pitchFamily="18" charset="0"/>
              </a:rPr>
              <a:t>Tên con sông lớn nhất ở Đà Nẵng</a:t>
            </a:r>
          </a:p>
          <a:p>
            <a:pPr>
              <a:buFontTx/>
              <a:buNone/>
            </a:pPr>
            <a:endParaRPr lang="en-US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024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4063" y="5334000"/>
            <a:ext cx="1055687" cy="990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Câu 3:  Có 10 chữ cái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65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i="1">
                <a:solidFill>
                  <a:srgbClr val="003300"/>
                </a:solidFill>
                <a:latin typeface="Times New Roman" pitchFamily="18" charset="0"/>
              </a:rPr>
              <a:t>Dãy núi </a:t>
            </a:r>
            <a:r>
              <a:rPr lang="en-US" b="1" i="1">
                <a:latin typeface="Times New Roman" pitchFamily="18" charset="0"/>
              </a:rPr>
              <a:t>đ</a:t>
            </a:r>
            <a:r>
              <a:rPr lang="en-US" sz="3600" b="1" i="1">
                <a:solidFill>
                  <a:srgbClr val="003300"/>
                </a:solidFill>
                <a:latin typeface="Times New Roman" pitchFamily="18" charset="0"/>
              </a:rPr>
              <a:t>ẹp và nổi tiếng ở Đà Nẵng</a:t>
            </a:r>
          </a:p>
        </p:txBody>
      </p:sp>
      <p:sp>
        <p:nvSpPr>
          <p:cNvPr id="1034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4063" y="5334000"/>
            <a:ext cx="1055687" cy="990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Câu 4.  Có 11 chữ cái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Nơi lưu giữ những cổ vật ở Đà Nẵng</a:t>
            </a:r>
          </a:p>
        </p:txBody>
      </p:sp>
      <p:sp>
        <p:nvSpPr>
          <p:cNvPr id="1044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4063" y="5334000"/>
            <a:ext cx="1055687" cy="990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Câu 5: Có 6 chữ cái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320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3600" b="1" i="1">
                <a:solidFill>
                  <a:srgbClr val="003300"/>
                </a:solidFill>
                <a:latin typeface="Times New Roman" pitchFamily="18" charset="0"/>
              </a:rPr>
              <a:t>Tên một ngọn đèo ranh giới giữa Huế và Đà Nẵng</a:t>
            </a:r>
          </a:p>
        </p:txBody>
      </p:sp>
      <p:sp>
        <p:nvSpPr>
          <p:cNvPr id="1054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4063" y="5334000"/>
            <a:ext cx="1055687" cy="990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Câu 6:  Có 10 chữ cái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3600" b="1" i="1">
                <a:solidFill>
                  <a:srgbClr val="003300"/>
                </a:solidFill>
                <a:latin typeface="Times New Roman" pitchFamily="18" charset="0"/>
              </a:rPr>
              <a:t>Tên một cảng biển nổi tiếng ở Đà Nẵng</a:t>
            </a:r>
          </a:p>
        </p:txBody>
      </p:sp>
      <p:sp>
        <p:nvSpPr>
          <p:cNvPr id="1065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4063" y="5334000"/>
            <a:ext cx="1055687" cy="990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81" name="Picture 5" descr="place_090729083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455025" cy="5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48400" y="935038"/>
            <a:ext cx="2438400" cy="1295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solidFill>
                <a:srgbClr val="0000FF"/>
              </a:solidFill>
            </a:endParaRPr>
          </a:p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7219" name="AutoShape 3"/>
          <p:cNvSpPr>
            <a:spLocks noChangeArrowheads="1"/>
          </p:cNvSpPr>
          <p:nvPr/>
        </p:nvSpPr>
        <p:spPr bwMode="auto">
          <a:xfrm>
            <a:off x="228600" y="914400"/>
            <a:ext cx="25146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228600" y="2819400"/>
            <a:ext cx="25908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304800" y="49530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2819400" y="1752600"/>
            <a:ext cx="762000" cy="381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2895600" y="3505200"/>
            <a:ext cx="8382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4" name="Line 8"/>
          <p:cNvSpPr>
            <a:spLocks noChangeShapeType="1"/>
          </p:cNvSpPr>
          <p:nvPr/>
        </p:nvSpPr>
        <p:spPr bwMode="auto">
          <a:xfrm flipV="1">
            <a:off x="2819400" y="4800600"/>
            <a:ext cx="685800" cy="381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3733800" y="1828800"/>
            <a:ext cx="1676400" cy="3200400"/>
          </a:xfrm>
          <a:prstGeom prst="flowChartAlternateProcess">
            <a:avLst/>
          </a:prstGeom>
          <a:solidFill>
            <a:srgbClr val="FF66FF"/>
          </a:solidFill>
          <a:ln w="28575">
            <a:solidFill>
              <a:srgbClr val="33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5410200" y="3429000"/>
            <a:ext cx="8382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5486400" y="4495800"/>
            <a:ext cx="762000" cy="381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 flipV="1">
            <a:off x="5486400" y="2133600"/>
            <a:ext cx="762000" cy="457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248400" y="2916238"/>
            <a:ext cx="2514600" cy="1295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7230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24600" y="48768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33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>
              <a:solidFill>
                <a:srgbClr val="0000FF"/>
              </a:solidFill>
            </a:endParaRPr>
          </a:p>
          <a:p>
            <a:pPr algn="ctr"/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304800" y="914400"/>
            <a:ext cx="4562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Ôtô, thiết bị, </a:t>
            </a:r>
          </a:p>
          <a:p>
            <a:r>
              <a:rPr lang="en-US" sz="3200">
                <a:solidFill>
                  <a:srgbClr val="FF0000"/>
                </a:solidFill>
              </a:rPr>
              <a:t>máy móc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173038" y="3124200"/>
            <a:ext cx="2646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Hàng may mặc</a:t>
            </a: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685800" y="49530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Đồ dùng </a:t>
            </a:r>
          </a:p>
          <a:p>
            <a:r>
              <a:rPr lang="en-US" sz="3200">
                <a:solidFill>
                  <a:srgbClr val="FF0000"/>
                </a:solidFill>
              </a:rPr>
              <a:t>sinh hoạt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3733800" y="2133600"/>
            <a:ext cx="3810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Thành</a:t>
            </a:r>
          </a:p>
          <a:p>
            <a:r>
              <a:rPr lang="en-US" sz="4000" b="1">
                <a:solidFill>
                  <a:schemeClr val="bg1"/>
                </a:solidFill>
              </a:rPr>
              <a:t>  phố </a:t>
            </a:r>
          </a:p>
          <a:p>
            <a:r>
              <a:rPr lang="en-US" sz="4000" b="1">
                <a:solidFill>
                  <a:schemeClr val="bg1"/>
                </a:solidFill>
              </a:rPr>
              <a:t>  Đà</a:t>
            </a:r>
          </a:p>
          <a:p>
            <a:r>
              <a:rPr lang="en-US" sz="4000" b="1">
                <a:solidFill>
                  <a:schemeClr val="bg1"/>
                </a:solidFill>
              </a:rPr>
              <a:t>  Nẵng</a:t>
            </a:r>
          </a:p>
        </p:txBody>
      </p:sp>
      <p:sp>
        <p:nvSpPr>
          <p:cNvPr id="137235" name="Rectangl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48400" y="914400"/>
            <a:ext cx="4572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folHlink"/>
                </a:solidFill>
              </a:rPr>
              <a:t>Vật liệu xd,</a:t>
            </a:r>
          </a:p>
          <a:p>
            <a:r>
              <a:rPr lang="en-US" sz="3200">
                <a:solidFill>
                  <a:schemeClr val="folHlink"/>
                </a:solidFill>
              </a:rPr>
              <a:t> đá mĩ nghệ </a:t>
            </a:r>
          </a:p>
        </p:txBody>
      </p:sp>
      <p:sp>
        <p:nvSpPr>
          <p:cNvPr id="137236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24600" y="29718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  </a:t>
            </a:r>
            <a:r>
              <a:rPr lang="en-US" sz="3200">
                <a:solidFill>
                  <a:schemeClr val="folHlink"/>
                </a:solidFill>
              </a:rPr>
              <a:t>Vải may</a:t>
            </a:r>
          </a:p>
          <a:p>
            <a:r>
              <a:rPr lang="en-US" sz="3200">
                <a:solidFill>
                  <a:schemeClr val="folHlink"/>
                </a:solidFill>
              </a:rPr>
              <a:t>   quần áo</a:t>
            </a:r>
          </a:p>
        </p:txBody>
      </p:sp>
      <p:sp>
        <p:nvSpPr>
          <p:cNvPr id="137237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24600" y="48768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folHlink"/>
                </a:solidFill>
              </a:rPr>
              <a:t>Hải sản (đông lạnh, khô)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19" grpId="0" animBg="1"/>
      <p:bldP spid="137220" grpId="0" animBg="1"/>
      <p:bldP spid="137221" grpId="0" animBg="1"/>
      <p:bldP spid="137222" grpId="0" animBg="1"/>
      <p:bldP spid="137223" grpId="0" animBg="1"/>
      <p:bldP spid="137224" grpId="0" animBg="1"/>
      <p:bldP spid="137226" grpId="0" animBg="1"/>
      <p:bldP spid="137227" grpId="0" animBg="1"/>
      <p:bldP spid="137228" grpId="0" animBg="1"/>
      <p:bldP spid="137229" grpId="0" animBg="1"/>
      <p:bldP spid="137230" grpId="0" animBg="1"/>
      <p:bldP spid="137231" grpId="0"/>
      <p:bldP spid="137232" grpId="0"/>
      <p:bldP spid="137233" grpId="0"/>
      <p:bldP spid="137234" grpId="0"/>
      <p:bldP spid="137235" grpId="0"/>
      <p:bldP spid="137236" grpId="0"/>
      <p:bldP spid="1372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8485" name="Picture 5" descr="du-an-thanh-pho-an-toan-va-he-thong-giao-thong-thong-minh-tai-da-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148487" name="Picture 7" descr="danang-ban-dem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  <p:pic>
        <p:nvPicPr>
          <p:cNvPr id="148488" name="Picture 8" descr="du-an-thanh-pho-an-toan-va-he-thong-giao-thong-thong-minh-tai-da-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148489" name="Picture 9" descr="danang-ban-dem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"/>
            <a:ext cx="4876800" cy="6172200"/>
          </a:xfrm>
          <a:prstGeom prst="rect">
            <a:avLst/>
          </a:prstGeom>
          <a:noFill/>
        </p:spPr>
      </p:pic>
      <p:pic>
        <p:nvPicPr>
          <p:cNvPr id="148490" name="Picture 10" descr="du-an-thanh-pho-an-toan-va-he-thong-giao-thong-thong-minh-tai-da-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4038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u="sng">
                <a:solidFill>
                  <a:srgbClr val="FF3300"/>
                </a:solidFill>
              </a:rPr>
              <a:t>BÀI MỚI</a:t>
            </a:r>
            <a:r>
              <a:rPr lang="en-US" sz="180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 rot="10800000" flipV="1">
            <a:off x="1511300" y="203200"/>
            <a:ext cx="5346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HÃY CHỈ VỊ TRÍ CỦA ĐÀ NẲNG TRÊN  B</a:t>
            </a:r>
            <a:r>
              <a:rPr lang="en-US" sz="2000">
                <a:solidFill>
                  <a:srgbClr val="FF3300"/>
                </a:solidFill>
              </a:rPr>
              <a:t>ẢN </a:t>
            </a:r>
            <a:r>
              <a:rPr lang="en-US" sz="1800">
                <a:solidFill>
                  <a:srgbClr val="FF3300"/>
                </a:solidFill>
              </a:rPr>
              <a:t>ĐỒ ?</a:t>
            </a:r>
          </a:p>
        </p:txBody>
      </p:sp>
      <p:pic>
        <p:nvPicPr>
          <p:cNvPr id="19465" name="Picture 9" descr="map_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5638800" cy="5638800"/>
          </a:xfrm>
          <a:prstGeom prst="rect">
            <a:avLst/>
          </a:prstGeom>
          <a:noFill/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4114800" y="3352800"/>
            <a:ext cx="304800" cy="152400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FF3300"/>
                </a:solidFill>
                <a:latin typeface="Arial" charset="0"/>
              </a:rPr>
              <a:t>Đà nẵng</a:t>
            </a:r>
          </a:p>
        </p:txBody>
      </p:sp>
      <p:sp>
        <p:nvSpPr>
          <p:cNvPr id="19509" name="WordArt 53"/>
          <p:cNvSpPr>
            <a:spLocks noChangeArrowheads="1" noChangeShapeType="1" noTextEdit="1"/>
          </p:cNvSpPr>
          <p:nvPr/>
        </p:nvSpPr>
        <p:spPr bwMode="auto">
          <a:xfrm>
            <a:off x="1295400" y="1390650"/>
            <a:ext cx="7848600" cy="4667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9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VnTimes"/>
            </a:endParaRPr>
          </a:p>
        </p:txBody>
      </p:sp>
      <p:sp>
        <p:nvSpPr>
          <p:cNvPr id="19515" name="WordArt 59"/>
          <p:cNvSpPr>
            <a:spLocks noChangeArrowheads="1" noChangeShapeType="1" noTextEdit="1"/>
          </p:cNvSpPr>
          <p:nvPr/>
        </p:nvSpPr>
        <p:spPr bwMode="auto">
          <a:xfrm rot="3603289">
            <a:off x="3267075" y="3438525"/>
            <a:ext cx="2455863" cy="9128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32403"/>
              </a:avLst>
            </a:prstTxWarp>
          </a:bodyPr>
          <a:lstStyle/>
          <a:p>
            <a:pPr algn="ctr"/>
            <a:r>
              <a:rPr lang="sv-SE" sz="8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RevueH"/>
              </a:rPr>
              <a:t>§ång b»ng duyªn h¶i miÒn Trung</a:t>
            </a:r>
            <a:endParaRPr lang="en-US" sz="8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.VnRevueH"/>
            </a:endParaRPr>
          </a:p>
        </p:txBody>
      </p:sp>
      <p:sp>
        <p:nvSpPr>
          <p:cNvPr id="19516" name="Freeform 60"/>
          <p:cNvSpPr>
            <a:spLocks/>
          </p:cNvSpPr>
          <p:nvPr/>
        </p:nvSpPr>
        <p:spPr bwMode="auto">
          <a:xfrm>
            <a:off x="2971800" y="2133600"/>
            <a:ext cx="2057400" cy="3276600"/>
          </a:xfrm>
          <a:custGeom>
            <a:avLst/>
            <a:gdLst/>
            <a:ahLst/>
            <a:cxnLst>
              <a:cxn ang="0">
                <a:pos x="145" y="64"/>
              </a:cxn>
              <a:cxn ang="0">
                <a:pos x="73" y="184"/>
              </a:cxn>
              <a:cxn ang="0">
                <a:pos x="13" y="352"/>
              </a:cxn>
              <a:cxn ang="0">
                <a:pos x="169" y="424"/>
              </a:cxn>
              <a:cxn ang="0">
                <a:pos x="241" y="460"/>
              </a:cxn>
              <a:cxn ang="0">
                <a:pos x="493" y="568"/>
              </a:cxn>
              <a:cxn ang="0">
                <a:pos x="577" y="664"/>
              </a:cxn>
              <a:cxn ang="0">
                <a:pos x="757" y="808"/>
              </a:cxn>
              <a:cxn ang="0">
                <a:pos x="901" y="892"/>
              </a:cxn>
              <a:cxn ang="0">
                <a:pos x="973" y="940"/>
              </a:cxn>
              <a:cxn ang="0">
                <a:pos x="1081" y="976"/>
              </a:cxn>
              <a:cxn ang="0">
                <a:pos x="1357" y="1120"/>
              </a:cxn>
              <a:cxn ang="0">
                <a:pos x="1549" y="1204"/>
              </a:cxn>
              <a:cxn ang="0">
                <a:pos x="1669" y="1300"/>
              </a:cxn>
              <a:cxn ang="0">
                <a:pos x="1933" y="1432"/>
              </a:cxn>
              <a:cxn ang="0">
                <a:pos x="1993" y="1528"/>
              </a:cxn>
              <a:cxn ang="0">
                <a:pos x="2149" y="1696"/>
              </a:cxn>
              <a:cxn ang="0">
                <a:pos x="2245" y="1876"/>
              </a:cxn>
              <a:cxn ang="0">
                <a:pos x="2305" y="2032"/>
              </a:cxn>
              <a:cxn ang="0">
                <a:pos x="2365" y="2296"/>
              </a:cxn>
              <a:cxn ang="0">
                <a:pos x="2377" y="2428"/>
              </a:cxn>
              <a:cxn ang="0">
                <a:pos x="2293" y="2524"/>
              </a:cxn>
              <a:cxn ang="0">
                <a:pos x="2245" y="2752"/>
              </a:cxn>
              <a:cxn ang="0">
                <a:pos x="2185" y="2800"/>
              </a:cxn>
              <a:cxn ang="0">
                <a:pos x="2077" y="2848"/>
              </a:cxn>
              <a:cxn ang="0">
                <a:pos x="1837" y="2968"/>
              </a:cxn>
              <a:cxn ang="0">
                <a:pos x="1549" y="3028"/>
              </a:cxn>
              <a:cxn ang="0">
                <a:pos x="1309" y="3136"/>
              </a:cxn>
              <a:cxn ang="0">
                <a:pos x="1105" y="3208"/>
              </a:cxn>
              <a:cxn ang="0">
                <a:pos x="1501" y="3136"/>
              </a:cxn>
              <a:cxn ang="0">
                <a:pos x="1669" y="3076"/>
              </a:cxn>
              <a:cxn ang="0">
                <a:pos x="2005" y="3004"/>
              </a:cxn>
              <a:cxn ang="0">
                <a:pos x="2149" y="2932"/>
              </a:cxn>
              <a:cxn ang="0">
                <a:pos x="2269" y="2824"/>
              </a:cxn>
              <a:cxn ang="0">
                <a:pos x="2329" y="2776"/>
              </a:cxn>
              <a:cxn ang="0">
                <a:pos x="2425" y="2344"/>
              </a:cxn>
              <a:cxn ang="0">
                <a:pos x="2365" y="2140"/>
              </a:cxn>
              <a:cxn ang="0">
                <a:pos x="2341" y="1876"/>
              </a:cxn>
              <a:cxn ang="0">
                <a:pos x="2233" y="1744"/>
              </a:cxn>
              <a:cxn ang="0">
                <a:pos x="2077" y="1456"/>
              </a:cxn>
              <a:cxn ang="0">
                <a:pos x="1933" y="1372"/>
              </a:cxn>
              <a:cxn ang="0">
                <a:pos x="1789" y="1312"/>
              </a:cxn>
              <a:cxn ang="0">
                <a:pos x="1621" y="1228"/>
              </a:cxn>
              <a:cxn ang="0">
                <a:pos x="1549" y="1204"/>
              </a:cxn>
              <a:cxn ang="0">
                <a:pos x="1381" y="1048"/>
              </a:cxn>
              <a:cxn ang="0">
                <a:pos x="1189" y="976"/>
              </a:cxn>
              <a:cxn ang="0">
                <a:pos x="985" y="832"/>
              </a:cxn>
              <a:cxn ang="0">
                <a:pos x="877" y="784"/>
              </a:cxn>
              <a:cxn ang="0">
                <a:pos x="769" y="748"/>
              </a:cxn>
              <a:cxn ang="0">
                <a:pos x="589" y="580"/>
              </a:cxn>
              <a:cxn ang="0">
                <a:pos x="469" y="496"/>
              </a:cxn>
              <a:cxn ang="0">
                <a:pos x="145" y="364"/>
              </a:cxn>
              <a:cxn ang="0">
                <a:pos x="97" y="232"/>
              </a:cxn>
              <a:cxn ang="0">
                <a:pos x="145" y="184"/>
              </a:cxn>
              <a:cxn ang="0">
                <a:pos x="193" y="76"/>
              </a:cxn>
            </a:cxnLst>
            <a:rect l="0" t="0" r="r" b="b"/>
            <a:pathLst>
              <a:path w="2501" h="3228">
                <a:moveTo>
                  <a:pt x="157" y="4"/>
                </a:moveTo>
                <a:cubicBezTo>
                  <a:pt x="153" y="24"/>
                  <a:pt x="156" y="47"/>
                  <a:pt x="145" y="64"/>
                </a:cubicBezTo>
                <a:cubicBezTo>
                  <a:pt x="138" y="75"/>
                  <a:pt x="116" y="66"/>
                  <a:pt x="109" y="76"/>
                </a:cubicBezTo>
                <a:cubicBezTo>
                  <a:pt x="109" y="76"/>
                  <a:pt x="79" y="166"/>
                  <a:pt x="73" y="184"/>
                </a:cubicBezTo>
                <a:cubicBezTo>
                  <a:pt x="64" y="211"/>
                  <a:pt x="1" y="232"/>
                  <a:pt x="1" y="232"/>
                </a:cubicBezTo>
                <a:cubicBezTo>
                  <a:pt x="5" y="272"/>
                  <a:pt x="0" y="314"/>
                  <a:pt x="13" y="352"/>
                </a:cubicBezTo>
                <a:cubicBezTo>
                  <a:pt x="18" y="366"/>
                  <a:pt x="36" y="370"/>
                  <a:pt x="49" y="376"/>
                </a:cubicBezTo>
                <a:cubicBezTo>
                  <a:pt x="88" y="396"/>
                  <a:pt x="126" y="413"/>
                  <a:pt x="169" y="424"/>
                </a:cubicBezTo>
                <a:cubicBezTo>
                  <a:pt x="181" y="432"/>
                  <a:pt x="192" y="442"/>
                  <a:pt x="205" y="448"/>
                </a:cubicBezTo>
                <a:cubicBezTo>
                  <a:pt x="216" y="454"/>
                  <a:pt x="231" y="452"/>
                  <a:pt x="241" y="460"/>
                </a:cubicBezTo>
                <a:cubicBezTo>
                  <a:pt x="252" y="469"/>
                  <a:pt x="253" y="488"/>
                  <a:pt x="265" y="496"/>
                </a:cubicBezTo>
                <a:cubicBezTo>
                  <a:pt x="307" y="522"/>
                  <a:pt x="436" y="554"/>
                  <a:pt x="493" y="568"/>
                </a:cubicBezTo>
                <a:cubicBezTo>
                  <a:pt x="505" y="576"/>
                  <a:pt x="520" y="581"/>
                  <a:pt x="529" y="592"/>
                </a:cubicBezTo>
                <a:cubicBezTo>
                  <a:pt x="548" y="614"/>
                  <a:pt x="577" y="664"/>
                  <a:pt x="577" y="664"/>
                </a:cubicBezTo>
                <a:cubicBezTo>
                  <a:pt x="577" y="664"/>
                  <a:pt x="595" y="742"/>
                  <a:pt x="601" y="748"/>
                </a:cubicBezTo>
                <a:cubicBezTo>
                  <a:pt x="659" y="806"/>
                  <a:pt x="681" y="797"/>
                  <a:pt x="757" y="808"/>
                </a:cubicBezTo>
                <a:cubicBezTo>
                  <a:pt x="792" y="861"/>
                  <a:pt x="804" y="853"/>
                  <a:pt x="865" y="868"/>
                </a:cubicBezTo>
                <a:cubicBezTo>
                  <a:pt x="877" y="876"/>
                  <a:pt x="891" y="882"/>
                  <a:pt x="901" y="892"/>
                </a:cubicBezTo>
                <a:cubicBezTo>
                  <a:pt x="911" y="902"/>
                  <a:pt x="913" y="920"/>
                  <a:pt x="925" y="928"/>
                </a:cubicBezTo>
                <a:cubicBezTo>
                  <a:pt x="939" y="937"/>
                  <a:pt x="957" y="935"/>
                  <a:pt x="973" y="940"/>
                </a:cubicBezTo>
                <a:cubicBezTo>
                  <a:pt x="997" y="947"/>
                  <a:pt x="1021" y="956"/>
                  <a:pt x="1045" y="964"/>
                </a:cubicBezTo>
                <a:cubicBezTo>
                  <a:pt x="1057" y="968"/>
                  <a:pt x="1081" y="976"/>
                  <a:pt x="1081" y="976"/>
                </a:cubicBezTo>
                <a:cubicBezTo>
                  <a:pt x="1145" y="1072"/>
                  <a:pt x="1127" y="1067"/>
                  <a:pt x="1249" y="1084"/>
                </a:cubicBezTo>
                <a:cubicBezTo>
                  <a:pt x="1285" y="1096"/>
                  <a:pt x="1321" y="1108"/>
                  <a:pt x="1357" y="1120"/>
                </a:cubicBezTo>
                <a:cubicBezTo>
                  <a:pt x="1398" y="1134"/>
                  <a:pt x="1422" y="1186"/>
                  <a:pt x="1465" y="1192"/>
                </a:cubicBezTo>
                <a:cubicBezTo>
                  <a:pt x="1493" y="1196"/>
                  <a:pt x="1521" y="1200"/>
                  <a:pt x="1549" y="1204"/>
                </a:cubicBezTo>
                <a:cubicBezTo>
                  <a:pt x="1612" y="1225"/>
                  <a:pt x="1578" y="1205"/>
                  <a:pt x="1633" y="1288"/>
                </a:cubicBezTo>
                <a:cubicBezTo>
                  <a:pt x="1640" y="1299"/>
                  <a:pt x="1658" y="1294"/>
                  <a:pt x="1669" y="1300"/>
                </a:cubicBezTo>
                <a:cubicBezTo>
                  <a:pt x="1693" y="1312"/>
                  <a:pt x="1718" y="1323"/>
                  <a:pt x="1741" y="1336"/>
                </a:cubicBezTo>
                <a:cubicBezTo>
                  <a:pt x="1808" y="1373"/>
                  <a:pt x="1857" y="1413"/>
                  <a:pt x="1933" y="1432"/>
                </a:cubicBezTo>
                <a:cubicBezTo>
                  <a:pt x="1963" y="1522"/>
                  <a:pt x="1919" y="1414"/>
                  <a:pt x="1981" y="1492"/>
                </a:cubicBezTo>
                <a:cubicBezTo>
                  <a:pt x="1989" y="1502"/>
                  <a:pt x="1983" y="1521"/>
                  <a:pt x="1993" y="1528"/>
                </a:cubicBezTo>
                <a:cubicBezTo>
                  <a:pt x="2014" y="1543"/>
                  <a:pt x="2065" y="1552"/>
                  <a:pt x="2065" y="1552"/>
                </a:cubicBezTo>
                <a:cubicBezTo>
                  <a:pt x="2088" y="1622"/>
                  <a:pt x="2084" y="1652"/>
                  <a:pt x="2149" y="1696"/>
                </a:cubicBezTo>
                <a:cubicBezTo>
                  <a:pt x="2162" y="1735"/>
                  <a:pt x="2196" y="1765"/>
                  <a:pt x="2209" y="1804"/>
                </a:cubicBezTo>
                <a:cubicBezTo>
                  <a:pt x="2219" y="1833"/>
                  <a:pt x="2222" y="1853"/>
                  <a:pt x="2245" y="1876"/>
                </a:cubicBezTo>
                <a:cubicBezTo>
                  <a:pt x="2255" y="1886"/>
                  <a:pt x="2269" y="1892"/>
                  <a:pt x="2281" y="1900"/>
                </a:cubicBezTo>
                <a:cubicBezTo>
                  <a:pt x="2318" y="1956"/>
                  <a:pt x="2315" y="1964"/>
                  <a:pt x="2305" y="2032"/>
                </a:cubicBezTo>
                <a:cubicBezTo>
                  <a:pt x="2286" y="2158"/>
                  <a:pt x="2305" y="2091"/>
                  <a:pt x="2281" y="2164"/>
                </a:cubicBezTo>
                <a:cubicBezTo>
                  <a:pt x="2357" y="2215"/>
                  <a:pt x="2343" y="2207"/>
                  <a:pt x="2365" y="2296"/>
                </a:cubicBezTo>
                <a:cubicBezTo>
                  <a:pt x="2371" y="2321"/>
                  <a:pt x="2389" y="2368"/>
                  <a:pt x="2389" y="2368"/>
                </a:cubicBezTo>
                <a:cubicBezTo>
                  <a:pt x="2385" y="2388"/>
                  <a:pt x="2391" y="2414"/>
                  <a:pt x="2377" y="2428"/>
                </a:cubicBezTo>
                <a:cubicBezTo>
                  <a:pt x="2359" y="2446"/>
                  <a:pt x="2305" y="2452"/>
                  <a:pt x="2305" y="2452"/>
                </a:cubicBezTo>
                <a:cubicBezTo>
                  <a:pt x="2329" y="2525"/>
                  <a:pt x="2315" y="2451"/>
                  <a:pt x="2293" y="2524"/>
                </a:cubicBezTo>
                <a:cubicBezTo>
                  <a:pt x="2276" y="2582"/>
                  <a:pt x="2270" y="2656"/>
                  <a:pt x="2257" y="2716"/>
                </a:cubicBezTo>
                <a:cubicBezTo>
                  <a:pt x="2254" y="2728"/>
                  <a:pt x="2254" y="2743"/>
                  <a:pt x="2245" y="2752"/>
                </a:cubicBezTo>
                <a:cubicBezTo>
                  <a:pt x="2236" y="2761"/>
                  <a:pt x="2221" y="2760"/>
                  <a:pt x="2209" y="2764"/>
                </a:cubicBezTo>
                <a:cubicBezTo>
                  <a:pt x="2201" y="2776"/>
                  <a:pt x="2196" y="2791"/>
                  <a:pt x="2185" y="2800"/>
                </a:cubicBezTo>
                <a:cubicBezTo>
                  <a:pt x="2175" y="2808"/>
                  <a:pt x="2160" y="2806"/>
                  <a:pt x="2149" y="2812"/>
                </a:cubicBezTo>
                <a:cubicBezTo>
                  <a:pt x="2056" y="2859"/>
                  <a:pt x="2167" y="2818"/>
                  <a:pt x="2077" y="2848"/>
                </a:cubicBezTo>
                <a:cubicBezTo>
                  <a:pt x="2039" y="2906"/>
                  <a:pt x="1998" y="2916"/>
                  <a:pt x="1933" y="2932"/>
                </a:cubicBezTo>
                <a:cubicBezTo>
                  <a:pt x="1849" y="2988"/>
                  <a:pt x="1956" y="2924"/>
                  <a:pt x="1837" y="2968"/>
                </a:cubicBezTo>
                <a:cubicBezTo>
                  <a:pt x="1823" y="2973"/>
                  <a:pt x="1814" y="2986"/>
                  <a:pt x="1801" y="2992"/>
                </a:cubicBezTo>
                <a:cubicBezTo>
                  <a:pt x="1710" y="3032"/>
                  <a:pt x="1664" y="3020"/>
                  <a:pt x="1549" y="3028"/>
                </a:cubicBezTo>
                <a:cubicBezTo>
                  <a:pt x="1493" y="3065"/>
                  <a:pt x="1433" y="3053"/>
                  <a:pt x="1381" y="3088"/>
                </a:cubicBezTo>
                <a:cubicBezTo>
                  <a:pt x="1357" y="3104"/>
                  <a:pt x="1309" y="3136"/>
                  <a:pt x="1309" y="3136"/>
                </a:cubicBezTo>
                <a:cubicBezTo>
                  <a:pt x="1215" y="3117"/>
                  <a:pt x="1225" y="3128"/>
                  <a:pt x="1141" y="3184"/>
                </a:cubicBezTo>
                <a:cubicBezTo>
                  <a:pt x="1129" y="3192"/>
                  <a:pt x="1105" y="3208"/>
                  <a:pt x="1105" y="3208"/>
                </a:cubicBezTo>
                <a:cubicBezTo>
                  <a:pt x="1164" y="3228"/>
                  <a:pt x="1269" y="3200"/>
                  <a:pt x="1321" y="3196"/>
                </a:cubicBezTo>
                <a:cubicBezTo>
                  <a:pt x="1381" y="3176"/>
                  <a:pt x="1441" y="3156"/>
                  <a:pt x="1501" y="3136"/>
                </a:cubicBezTo>
                <a:cubicBezTo>
                  <a:pt x="1542" y="3122"/>
                  <a:pt x="1561" y="3130"/>
                  <a:pt x="1597" y="3112"/>
                </a:cubicBezTo>
                <a:cubicBezTo>
                  <a:pt x="1690" y="3065"/>
                  <a:pt x="1579" y="3106"/>
                  <a:pt x="1669" y="3076"/>
                </a:cubicBezTo>
                <a:cubicBezTo>
                  <a:pt x="1777" y="3112"/>
                  <a:pt x="1815" y="3077"/>
                  <a:pt x="1897" y="3040"/>
                </a:cubicBezTo>
                <a:cubicBezTo>
                  <a:pt x="1932" y="3025"/>
                  <a:pt x="1969" y="3016"/>
                  <a:pt x="2005" y="3004"/>
                </a:cubicBezTo>
                <a:cubicBezTo>
                  <a:pt x="2029" y="2996"/>
                  <a:pt x="2053" y="2988"/>
                  <a:pt x="2077" y="2980"/>
                </a:cubicBezTo>
                <a:cubicBezTo>
                  <a:pt x="2104" y="2971"/>
                  <a:pt x="2149" y="2932"/>
                  <a:pt x="2149" y="2932"/>
                </a:cubicBezTo>
                <a:cubicBezTo>
                  <a:pt x="2170" y="2869"/>
                  <a:pt x="2150" y="2903"/>
                  <a:pt x="2233" y="2848"/>
                </a:cubicBezTo>
                <a:cubicBezTo>
                  <a:pt x="2245" y="2840"/>
                  <a:pt x="2269" y="2824"/>
                  <a:pt x="2269" y="2824"/>
                </a:cubicBezTo>
                <a:cubicBezTo>
                  <a:pt x="2277" y="2812"/>
                  <a:pt x="2282" y="2797"/>
                  <a:pt x="2293" y="2788"/>
                </a:cubicBezTo>
                <a:cubicBezTo>
                  <a:pt x="2303" y="2780"/>
                  <a:pt x="2322" y="2786"/>
                  <a:pt x="2329" y="2776"/>
                </a:cubicBezTo>
                <a:cubicBezTo>
                  <a:pt x="2388" y="2694"/>
                  <a:pt x="2338" y="2549"/>
                  <a:pt x="2449" y="2512"/>
                </a:cubicBezTo>
                <a:cubicBezTo>
                  <a:pt x="2463" y="2431"/>
                  <a:pt x="2501" y="2394"/>
                  <a:pt x="2425" y="2344"/>
                </a:cubicBezTo>
                <a:cubicBezTo>
                  <a:pt x="2399" y="2136"/>
                  <a:pt x="2436" y="2319"/>
                  <a:pt x="2389" y="2212"/>
                </a:cubicBezTo>
                <a:cubicBezTo>
                  <a:pt x="2379" y="2189"/>
                  <a:pt x="2365" y="2140"/>
                  <a:pt x="2365" y="2140"/>
                </a:cubicBezTo>
                <a:cubicBezTo>
                  <a:pt x="2357" y="2069"/>
                  <a:pt x="2336" y="2014"/>
                  <a:pt x="2353" y="1948"/>
                </a:cubicBezTo>
                <a:cubicBezTo>
                  <a:pt x="2349" y="1924"/>
                  <a:pt x="2352" y="1898"/>
                  <a:pt x="2341" y="1876"/>
                </a:cubicBezTo>
                <a:cubicBezTo>
                  <a:pt x="2335" y="1863"/>
                  <a:pt x="2314" y="1863"/>
                  <a:pt x="2305" y="1852"/>
                </a:cubicBezTo>
                <a:cubicBezTo>
                  <a:pt x="2277" y="1819"/>
                  <a:pt x="2247" y="1785"/>
                  <a:pt x="2233" y="1744"/>
                </a:cubicBezTo>
                <a:cubicBezTo>
                  <a:pt x="2213" y="1684"/>
                  <a:pt x="2149" y="1582"/>
                  <a:pt x="2113" y="1528"/>
                </a:cubicBezTo>
                <a:cubicBezTo>
                  <a:pt x="2094" y="1499"/>
                  <a:pt x="2111" y="1479"/>
                  <a:pt x="2077" y="1456"/>
                </a:cubicBezTo>
                <a:cubicBezTo>
                  <a:pt x="2053" y="1440"/>
                  <a:pt x="2021" y="1441"/>
                  <a:pt x="1993" y="1432"/>
                </a:cubicBezTo>
                <a:cubicBezTo>
                  <a:pt x="1971" y="1399"/>
                  <a:pt x="1971" y="1389"/>
                  <a:pt x="1933" y="1372"/>
                </a:cubicBezTo>
                <a:cubicBezTo>
                  <a:pt x="1910" y="1362"/>
                  <a:pt x="1882" y="1362"/>
                  <a:pt x="1861" y="1348"/>
                </a:cubicBezTo>
                <a:cubicBezTo>
                  <a:pt x="1814" y="1317"/>
                  <a:pt x="1839" y="1329"/>
                  <a:pt x="1789" y="1312"/>
                </a:cubicBezTo>
                <a:cubicBezTo>
                  <a:pt x="1781" y="1300"/>
                  <a:pt x="1777" y="1284"/>
                  <a:pt x="1765" y="1276"/>
                </a:cubicBezTo>
                <a:cubicBezTo>
                  <a:pt x="1730" y="1254"/>
                  <a:pt x="1663" y="1242"/>
                  <a:pt x="1621" y="1228"/>
                </a:cubicBezTo>
                <a:cubicBezTo>
                  <a:pt x="1609" y="1224"/>
                  <a:pt x="1597" y="1220"/>
                  <a:pt x="1585" y="1216"/>
                </a:cubicBezTo>
                <a:cubicBezTo>
                  <a:pt x="1573" y="1212"/>
                  <a:pt x="1549" y="1204"/>
                  <a:pt x="1549" y="1204"/>
                </a:cubicBezTo>
                <a:cubicBezTo>
                  <a:pt x="1545" y="1192"/>
                  <a:pt x="1543" y="1179"/>
                  <a:pt x="1537" y="1168"/>
                </a:cubicBezTo>
                <a:cubicBezTo>
                  <a:pt x="1485" y="1075"/>
                  <a:pt x="1468" y="1092"/>
                  <a:pt x="1381" y="1048"/>
                </a:cubicBezTo>
                <a:cubicBezTo>
                  <a:pt x="1368" y="1042"/>
                  <a:pt x="1358" y="1030"/>
                  <a:pt x="1345" y="1024"/>
                </a:cubicBezTo>
                <a:cubicBezTo>
                  <a:pt x="1297" y="1004"/>
                  <a:pt x="1233" y="1005"/>
                  <a:pt x="1189" y="976"/>
                </a:cubicBezTo>
                <a:cubicBezTo>
                  <a:pt x="1131" y="937"/>
                  <a:pt x="1076" y="890"/>
                  <a:pt x="1009" y="868"/>
                </a:cubicBezTo>
                <a:cubicBezTo>
                  <a:pt x="1001" y="856"/>
                  <a:pt x="997" y="840"/>
                  <a:pt x="985" y="832"/>
                </a:cubicBezTo>
                <a:cubicBezTo>
                  <a:pt x="964" y="819"/>
                  <a:pt x="937" y="816"/>
                  <a:pt x="913" y="808"/>
                </a:cubicBezTo>
                <a:cubicBezTo>
                  <a:pt x="899" y="803"/>
                  <a:pt x="890" y="790"/>
                  <a:pt x="877" y="784"/>
                </a:cubicBezTo>
                <a:cubicBezTo>
                  <a:pt x="854" y="774"/>
                  <a:pt x="829" y="768"/>
                  <a:pt x="805" y="760"/>
                </a:cubicBezTo>
                <a:cubicBezTo>
                  <a:pt x="793" y="756"/>
                  <a:pt x="769" y="748"/>
                  <a:pt x="769" y="748"/>
                </a:cubicBezTo>
                <a:cubicBezTo>
                  <a:pt x="719" y="698"/>
                  <a:pt x="697" y="700"/>
                  <a:pt x="625" y="688"/>
                </a:cubicBezTo>
                <a:cubicBezTo>
                  <a:pt x="613" y="652"/>
                  <a:pt x="601" y="616"/>
                  <a:pt x="589" y="580"/>
                </a:cubicBezTo>
                <a:cubicBezTo>
                  <a:pt x="585" y="568"/>
                  <a:pt x="588" y="551"/>
                  <a:pt x="577" y="544"/>
                </a:cubicBezTo>
                <a:cubicBezTo>
                  <a:pt x="544" y="522"/>
                  <a:pt x="502" y="518"/>
                  <a:pt x="469" y="496"/>
                </a:cubicBezTo>
                <a:cubicBezTo>
                  <a:pt x="405" y="453"/>
                  <a:pt x="326" y="436"/>
                  <a:pt x="253" y="412"/>
                </a:cubicBezTo>
                <a:cubicBezTo>
                  <a:pt x="216" y="400"/>
                  <a:pt x="179" y="383"/>
                  <a:pt x="145" y="364"/>
                </a:cubicBezTo>
                <a:cubicBezTo>
                  <a:pt x="120" y="350"/>
                  <a:pt x="73" y="316"/>
                  <a:pt x="73" y="316"/>
                </a:cubicBezTo>
                <a:cubicBezTo>
                  <a:pt x="39" y="265"/>
                  <a:pt x="35" y="253"/>
                  <a:pt x="97" y="232"/>
                </a:cubicBezTo>
                <a:cubicBezTo>
                  <a:pt x="101" y="220"/>
                  <a:pt x="100" y="205"/>
                  <a:pt x="109" y="196"/>
                </a:cubicBezTo>
                <a:cubicBezTo>
                  <a:pt x="118" y="187"/>
                  <a:pt x="141" y="196"/>
                  <a:pt x="145" y="184"/>
                </a:cubicBezTo>
                <a:cubicBezTo>
                  <a:pt x="151" y="165"/>
                  <a:pt x="137" y="144"/>
                  <a:pt x="133" y="124"/>
                </a:cubicBezTo>
                <a:cubicBezTo>
                  <a:pt x="155" y="117"/>
                  <a:pt x="193" y="112"/>
                  <a:pt x="193" y="76"/>
                </a:cubicBezTo>
                <a:cubicBezTo>
                  <a:pt x="193" y="0"/>
                  <a:pt x="190" y="4"/>
                  <a:pt x="157" y="4"/>
                </a:cubicBezTo>
                <a:close/>
              </a:path>
            </a:pathLst>
          </a:custGeom>
          <a:solidFill>
            <a:srgbClr val="99CCFF"/>
          </a:solidFill>
          <a:ln w="19050" cmpd="sng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6" grpId="0" animBg="1"/>
      <p:bldP spid="19515" grpId="0" animBg="1"/>
      <p:bldP spid="195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990600" y="2819400"/>
            <a:ext cx="725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1/ </a:t>
            </a:r>
            <a:r>
              <a:rPr lang="en-US" b="1" u="sng">
                <a:solidFill>
                  <a:srgbClr val="0000FF"/>
                </a:solidFill>
              </a:rPr>
              <a:t>ĐÀ NẲNG - THÀNH PHỐ CẢNG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990600" y="1295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778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HĐ1</a:t>
            </a:r>
            <a:r>
              <a:rPr lang="en-US"/>
              <a:t>: HĐ NHÓM2 ( Quan sát lược đồ  SGK và nêu</a:t>
            </a:r>
            <a:r>
              <a:rPr lang="en-US">
                <a:sym typeface="Wingdings" pitchFamily="2" charset="2"/>
              </a:rPr>
              <a:t>: )</a:t>
            </a:r>
            <a:endParaRPr lang="en-US"/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  Các phía đông, bắc, tây nam của thành phố Đà Nẵng giáp với những đâu?</a:t>
            </a:r>
          </a:p>
        </p:txBody>
      </p:sp>
      <p:pic>
        <p:nvPicPr>
          <p:cNvPr id="123911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41600"/>
            <a:ext cx="5181600" cy="4038600"/>
          </a:xfrm>
          <a:prstGeom prst="rect">
            <a:avLst/>
          </a:prstGeom>
          <a:noFill/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943600" y="1981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457200" y="0"/>
            <a:ext cx="7924800" cy="5794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ĐỊA LÝ:     </a:t>
            </a:r>
            <a:r>
              <a:rPr lang="en-US" sz="3200" b="1">
                <a:solidFill>
                  <a:srgbClr val="0000CC"/>
                </a:solidFill>
              </a:rPr>
              <a:t>Bài  </a:t>
            </a:r>
            <a:r>
              <a:rPr lang="en-US" sz="3200" b="1">
                <a:solidFill>
                  <a:srgbClr val="FF00FF"/>
                </a:solidFill>
              </a:rPr>
              <a:t>THÀNH PHỐ ĐÀ NẴNG</a:t>
            </a:r>
            <a:r>
              <a:rPr lang="en-US" sz="2800" b="1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600200" y="65214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LƯỢC  ĐỒ THÀNH PHỐ ĐÀ NẴNG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5943600" y="2667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-</a:t>
            </a:r>
            <a:r>
              <a:rPr lang="en-US">
                <a:solidFill>
                  <a:srgbClr val="FF0000"/>
                </a:solidFill>
              </a:rPr>
              <a:t>Phía đông giáp biển Đông</a:t>
            </a:r>
          </a:p>
        </p:txBody>
      </p: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6019800" y="44958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-Phía Tây Nam giáp tỉnh Quảng Nam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5867400" y="35052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-Phía Bắc giáp tỉnh Thừa thiên Huế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2971800" y="30400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3923" name="AutoShape 19"/>
          <p:cNvSpPr>
            <a:spLocks noChangeArrowheads="1"/>
          </p:cNvSpPr>
          <p:nvPr/>
        </p:nvSpPr>
        <p:spPr bwMode="auto">
          <a:xfrm>
            <a:off x="1447800" y="2667000"/>
            <a:ext cx="228600" cy="381000"/>
          </a:xfrm>
          <a:prstGeom prst="star16">
            <a:avLst>
              <a:gd name="adj" fmla="val 45833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2743200" y="6019800"/>
            <a:ext cx="228600" cy="381000"/>
          </a:xfrm>
          <a:prstGeom prst="star16">
            <a:avLst>
              <a:gd name="adj" fmla="val 45833"/>
            </a:avLst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AutoShape 32"/>
          <p:cNvSpPr>
            <a:spLocks noChangeArrowheads="1"/>
          </p:cNvSpPr>
          <p:nvPr/>
        </p:nvSpPr>
        <p:spPr bwMode="auto">
          <a:xfrm>
            <a:off x="4800600" y="4191000"/>
            <a:ext cx="533400" cy="762000"/>
          </a:xfrm>
          <a:prstGeom prst="irregularSeal1">
            <a:avLst/>
          </a:prstGeom>
          <a:solidFill>
            <a:srgbClr val="00FF00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239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39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9" grpId="0"/>
      <p:bldP spid="123910" grpId="0"/>
      <p:bldP spid="123914" grpId="0" animBg="1"/>
      <p:bldP spid="123915" grpId="0"/>
      <p:bldP spid="123919" grpId="0"/>
      <p:bldP spid="123920" grpId="0"/>
      <p:bldP spid="123921" grpId="0"/>
      <p:bldP spid="123923" grpId="0" animBg="1"/>
      <p:bldP spid="123923" grpId="1" animBg="1"/>
      <p:bldP spid="123923" grpId="2" animBg="1"/>
      <p:bldP spid="123925" grpId="0" animBg="1"/>
      <p:bldP spid="123925" grpId="1" animBg="1"/>
      <p:bldP spid="123925" grpId="2" animBg="1"/>
      <p:bldP spid="1239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974725" y="2819400"/>
            <a:ext cx="725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: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1/ </a:t>
            </a:r>
            <a:r>
              <a:rPr lang="en-US" b="1" u="sng">
                <a:solidFill>
                  <a:srgbClr val="0000FF"/>
                </a:solidFill>
              </a:rPr>
              <a:t>ĐÀ NẲNG - THÀNH PHỐ CẢNG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990600" y="1295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778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HĐ NHÓM2 ( Quan sát lược đồ  SGK)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     Kể tên các loại đường giao thông có ở Đà Nẵng?</a:t>
            </a:r>
          </a:p>
        </p:txBody>
      </p:sp>
      <p:pic>
        <p:nvPicPr>
          <p:cNvPr id="125959" name="Picture 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5867400" cy="4419600"/>
          </a:xfrm>
          <a:prstGeom prst="rect">
            <a:avLst/>
          </a:prstGeom>
          <a:noFill/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5943600" y="1981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6019800" y="2438400"/>
            <a:ext cx="3124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</a:rPr>
              <a:t>Đường bộ.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</a:rPr>
              <a:t>Đường thủy.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</a:rPr>
              <a:t>Đường hàng không.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0066"/>
                </a:solidFill>
              </a:rPr>
              <a:t>Đường sắt.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457200" y="0"/>
            <a:ext cx="7924800" cy="5794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ĐỊA LÝ:     </a:t>
            </a:r>
            <a:r>
              <a:rPr lang="en-US" sz="3200" b="1">
                <a:solidFill>
                  <a:srgbClr val="0000CC"/>
                </a:solidFill>
                <a:latin typeface="Arial" charset="0"/>
              </a:rPr>
              <a:t>Bài  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THÀNH PHỐ ĐÀ NẴNG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 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600200" y="6521450"/>
            <a:ext cx="365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</a:rPr>
              <a:t>LƯỢC  ĐỒ THÀNH PHỐ ĐÀ NẴNG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5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5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5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7" grpId="0"/>
      <p:bldP spid="125958" grpId="0"/>
      <p:bldP spid="125962" grpId="0" animBg="1"/>
      <p:bldP spid="1259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0s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651125" y="6059488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096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Đường hàng không</a:t>
            </a:r>
          </a:p>
        </p:txBody>
      </p:sp>
      <p:pic>
        <p:nvPicPr>
          <p:cNvPr id="141317" name="Picture 5" descr="ga_gia_lam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0"/>
            <a:ext cx="4495800" cy="3276600"/>
          </a:xfrm>
          <a:noFill/>
          <a:ln/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029200" y="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Đường sắt</a:t>
            </a:r>
          </a:p>
        </p:txBody>
      </p:sp>
      <p:pic>
        <p:nvPicPr>
          <p:cNvPr id="141319" name="Picture 7" descr="ven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1371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Đường thủy</a:t>
            </a:r>
          </a:p>
        </p:txBody>
      </p:sp>
      <p:pic>
        <p:nvPicPr>
          <p:cNvPr id="141321" name="Picture 9" descr="xetaylainghich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</p:spPr>
      </p:pic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248400" y="640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Đường bộ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1"/>
      <p:bldP spid="141318" grpId="0"/>
      <p:bldP spid="141320" grpId="0"/>
      <p:bldP spid="141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828800" y="2819400"/>
            <a:ext cx="5791200" cy="1382713"/>
          </a:xfrm>
          <a:prstGeom prst="rect">
            <a:avLst/>
          </a:prstGeom>
          <a:solidFill>
            <a:srgbClr val="66FF99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Đà Nẵng là đầu mối của nhiều tuyến đường giao thông Duyên Hải miền Trung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09600" y="917575"/>
            <a:ext cx="3519488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66"/>
                </a:solidFill>
              </a:rPr>
              <a:t>Đường hàng không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6477000" y="914400"/>
            <a:ext cx="1527175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Đường sắt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6477000" y="5487988"/>
            <a:ext cx="14859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Đường bộ</a:t>
            </a:r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2057400" y="1524000"/>
            <a:ext cx="1676400" cy="1219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 flipH="1">
            <a:off x="5410200" y="1371600"/>
            <a:ext cx="1600200" cy="13716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 flipV="1">
            <a:off x="2133600" y="4343400"/>
            <a:ext cx="1295400" cy="11430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 flipH="1" flipV="1">
            <a:off x="5638800" y="4419600"/>
            <a:ext cx="1676400" cy="9144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762000" y="5486400"/>
            <a:ext cx="25146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Đường thủy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  <p:bldP spid="142341" grpId="0" animBg="1"/>
      <p:bldP spid="142342" grpId="0" animBg="1"/>
      <p:bldP spid="142343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FF"/>
                </a:solidFill>
              </a:rPr>
              <a:t>1/ĐÀ NẲNG THÀNH PHỐ CẢNG</a:t>
            </a:r>
          </a:p>
        </p:txBody>
      </p:sp>
      <p:pic>
        <p:nvPicPr>
          <p:cNvPr id="94212" name="Picture 4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6477000" cy="5029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7924800" cy="5794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ĐỊA LÝ:     </a:t>
            </a:r>
            <a:r>
              <a:rPr lang="en-US" sz="3200" b="1">
                <a:solidFill>
                  <a:srgbClr val="0000CC"/>
                </a:solidFill>
                <a:latin typeface="Arial" charset="0"/>
              </a:rPr>
              <a:t>Bài  </a:t>
            </a:r>
            <a:r>
              <a:rPr lang="en-US" sz="3200" b="1">
                <a:solidFill>
                  <a:srgbClr val="FF00FF"/>
                </a:solidFill>
                <a:latin typeface="Arial" charset="0"/>
              </a:rPr>
              <a:t>THÀNH PHỐ ĐÀ NẴNG</a:t>
            </a:r>
            <a:r>
              <a:rPr lang="en-US" sz="2800" b="1">
                <a:solidFill>
                  <a:srgbClr val="FF00FF"/>
                </a:solidFill>
                <a:latin typeface="Arial" charset="0"/>
              </a:rPr>
              <a:t> 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3500" y="1295400"/>
            <a:ext cx="6400800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Nêu tên cảng sông, cảng biển có ở Đà nẵng?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6705600" y="2971800"/>
            <a:ext cx="2286000" cy="4572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Cảng Sông Hàn. 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1219200" y="2895600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6781800" y="3886200"/>
            <a:ext cx="2209800" cy="4572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Cảng Tiên 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 animBg="1"/>
      <p:bldP spid="94220" grpId="0" animBg="1"/>
      <p:bldP spid="942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033"/>
  <p:tag name="VIOLETTITLE" val="Thành phố Đà Nẵng - Địa lý 4"/>
  <p:tag name="VIOLETLESSON" val="24"/>
  <p:tag name="VIOLETCATID" val="8048922"/>
  <p:tag name="VIOLETSUBJECT" val="Địa lý 4"/>
  <p:tag name="VIOLETAUTHORID" val="1963899"/>
  <p:tag name="VIOLETAUTHORNAME" val="Lê Thị Minh Hạnh"/>
  <p:tag name="VIOLETAUTHORAVATAR" val="no_avatarf.jpg"/>
  <p:tag name="VIOLETAUTHORADDRESS" val="truong tieu hoc bac son - nghe an"/>
  <p:tag name="VIOLETDATE" val="2010-02-19 12:36:21"/>
  <p:tag name="VIOLETHIT" val="74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3&quot;/&gt;&lt;/object&gt;&lt;object type=&quot;3&quot; unique_id=&quot;10005&quot;&gt;&lt;property id=&quot;20148&quot; value=&quot;5&quot;/&gt;&lt;property id=&quot;20300&quot; value=&quot;Slide 2&quot;/&gt;&lt;property id=&quot;20307&quot; value=&quot;278&quot;/&gt;&lt;/object&gt;&lt;object type=&quot;3&quot; unique_id=&quot;10006&quot;&gt;&lt;property id=&quot;20148&quot; value=&quot;5&quot;/&gt;&lt;property id=&quot;20300&quot; value=&quot;Slide 3&quot;/&gt;&lt;property id=&quot;20307&quot; value=&quot;283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319&quot;/&gt;&lt;/object&gt;&lt;object type=&quot;3&quot; unique_id=&quot;10009&quot;&gt;&lt;property id=&quot;20148&quot; value=&quot;5&quot;/&gt;&lt;property id=&quot;20300&quot; value=&quot;Slide 6&quot;/&gt;&lt;property id=&quot;20307&quot; value=&quot;321&quot;/&gt;&lt;/object&gt;&lt;object type=&quot;3&quot; unique_id=&quot;10010&quot;&gt;&lt;property id=&quot;20148&quot; value=&quot;5&quot;/&gt;&lt;property id=&quot;20300&quot; value=&quot;Slide 7&quot;/&gt;&lt;property id=&quot;20307&quot; value=&quot;329&quot;/&gt;&lt;/object&gt;&lt;object type=&quot;3&quot; unique_id=&quot;10011&quot;&gt;&lt;property id=&quot;20148&quot; value=&quot;5&quot;/&gt;&lt;property id=&quot;20300&quot; value=&quot;Slide 8&quot;/&gt;&lt;property id=&quot;20307&quot; value=&quot;330&quot;/&gt;&lt;/object&gt;&lt;object type=&quot;3&quot; unique_id=&quot;10012&quot;&gt;&lt;property id=&quot;20148&quot; value=&quot;5&quot;/&gt;&lt;property id=&quot;20300&quot; value=&quot;Slide 9&quot;/&gt;&lt;property id=&quot;20307&quot; value=&quot;301&quot;/&gt;&lt;/object&gt;&lt;object type=&quot;3&quot; unique_id=&quot;10013&quot;&gt;&lt;property id=&quot;20148&quot; value=&quot;5&quot;/&gt;&lt;property id=&quot;20300&quot; value=&quot;Slide 10&quot;/&gt;&lt;property id=&quot;20307&quot; value=&quot;259&quot;/&gt;&lt;/object&gt;&lt;object type=&quot;3&quot; unique_id=&quot;10014&quot;&gt;&lt;property id=&quot;20148&quot; value=&quot;5&quot;/&gt;&lt;property id=&quot;20300&quot; value=&quot;Slide 11&quot;/&gt;&lt;property id=&quot;20307&quot; value=&quot;258&quot;/&gt;&lt;/object&gt;&lt;object type=&quot;3&quot; unique_id=&quot;10015&quot;&gt;&lt;property id=&quot;20148&quot; value=&quot;5&quot;/&gt;&lt;property id=&quot;20300&quot; value=&quot;Slide 12&quot;/&gt;&lt;property id=&quot;20307&quot; value=&quot;261&quot;/&gt;&lt;/object&gt;&lt;object type=&quot;3&quot; unique_id=&quot;10016&quot;&gt;&lt;property id=&quot;20148&quot; value=&quot;5&quot;/&gt;&lt;property id=&quot;20300&quot; value=&quot;Slide 13&quot;/&gt;&lt;property id=&quot;20307&quot; value=&quot;342&quot;/&gt;&lt;/object&gt;&lt;object type=&quot;3&quot; unique_id=&quot;10017&quot;&gt;&lt;property id=&quot;20148&quot; value=&quot;5&quot;/&gt;&lt;property id=&quot;20300&quot; value=&quot;Slide 14&quot;/&gt;&lt;property id=&quot;20307&quot; value=&quot;339&quot;/&gt;&lt;/object&gt;&lt;object type=&quot;3&quot; unique_id=&quot;10018&quot;&gt;&lt;property id=&quot;20148&quot; value=&quot;5&quot;/&gt;&lt;property id=&quot;20300&quot; value=&quot;Slide 15&quot;/&gt;&lt;property id=&quot;20307&quot; value=&quot;262&quot;/&gt;&lt;/object&gt;&lt;object type=&quot;3&quot; unique_id=&quot;10019&quot;&gt;&lt;property id=&quot;20148&quot; value=&quot;5&quot;/&gt;&lt;property id=&quot;20300&quot; value=&quot;Slide 16&quot;/&gt;&lt;property id=&quot;20307&quot; value=&quot;284&quot;/&gt;&lt;/object&gt;&lt;object type=&quot;3&quot; unique_id=&quot;10020&quot;&gt;&lt;property id=&quot;20148&quot; value=&quot;5&quot;/&gt;&lt;property id=&quot;20300&quot; value=&quot;Slide 17&quot;/&gt;&lt;property id=&quot;20307&quot; value=&quot;279&quot;/&gt;&lt;/object&gt;&lt;object type=&quot;3&quot; unique_id=&quot;10021&quot;&gt;&lt;property id=&quot;20148&quot; value=&quot;5&quot;/&gt;&lt;property id=&quot;20300&quot; value=&quot;Slide 18&quot;/&gt;&lt;property id=&quot;20307&quot; value=&quot;331&quot;/&gt;&lt;/object&gt;&lt;object type=&quot;3&quot; unique_id=&quot;10022&quot;&gt;&lt;property id=&quot;20148&quot; value=&quot;5&quot;/&gt;&lt;property id=&quot;20300&quot; value=&quot;Slide 19&quot;/&gt;&lt;property id=&quot;20307&quot; value=&quot;285&quot;/&gt;&lt;/object&gt;&lt;object type=&quot;3&quot; unique_id=&quot;10023&quot;&gt;&lt;property id=&quot;20148&quot; value=&quot;5&quot;/&gt;&lt;property id=&quot;20300&quot; value=&quot;Slide 20&quot;/&gt;&lt;property id=&quot;20307&quot; value=&quot;286&quot;/&gt;&lt;/object&gt;&lt;object type=&quot;3&quot; unique_id=&quot;10024&quot;&gt;&lt;property id=&quot;20148&quot; value=&quot;5&quot;/&gt;&lt;property id=&quot;20300&quot; value=&quot;Slide 21&quot;/&gt;&lt;property id=&quot;20307&quot; value=&quot;274&quot;/&gt;&lt;/object&gt;&lt;object type=&quot;3&quot; unique_id=&quot;10025&quot;&gt;&lt;property id=&quot;20148&quot; value=&quot;5&quot;/&gt;&lt;property id=&quot;20300&quot; value=&quot;Slide 22&quot;/&gt;&lt;property id=&quot;20307&quot; value=&quot;265&quot;/&gt;&lt;/object&gt;&lt;object type=&quot;3&quot; unique_id=&quot;10026&quot;&gt;&lt;property id=&quot;20148&quot; value=&quot;5&quot;/&gt;&lt;property id=&quot;20300&quot; value=&quot;Slide 23 - &amp;quot;Đà Nẵng là nơi phát triển mạnh về ngành gì?&amp;quot;&quot;/&gt;&lt;property id=&quot;20307&quot; value=&quot;332&quot;/&gt;&lt;/object&gt;&lt;object type=&quot;3&quot; unique_id=&quot;10027&quot;&gt;&lt;property id=&quot;20148&quot; value=&quot;5&quot;/&gt;&lt;property id=&quot;20300&quot; value=&quot;Slide 24&quot;/&gt;&lt;property id=&quot;20307&quot; value=&quot;335&quot;/&gt;&lt;/object&gt;&lt;object type=&quot;3&quot; unique_id=&quot;10028&quot;&gt;&lt;property id=&quot;20148&quot; value=&quot;5&quot;/&gt;&lt;property id=&quot;20300&quot; value=&quot;Slide 25&quot;/&gt;&lt;property id=&quot;20307&quot; value=&quot;336&quot;/&gt;&lt;/object&gt;&lt;object type=&quot;3&quot; unique_id=&quot;10029&quot;&gt;&lt;property id=&quot;20148&quot; value=&quot;5&quot;/&gt;&lt;property id=&quot;20300&quot; value=&quot;Slide 26&quot;/&gt;&lt;property id=&quot;20307&quot; value=&quot;338&quot;/&gt;&lt;/object&gt;&lt;object type=&quot;3&quot; unique_id=&quot;10030&quot;&gt;&lt;property id=&quot;20148&quot; value=&quot;5&quot;/&gt;&lt;property id=&quot;20300&quot; value=&quot;Slide 27&quot;/&gt;&lt;property id=&quot;20307&quot; value=&quot;303&quot;/&gt;&lt;/object&gt;&lt;object type=&quot;3&quot; unique_id=&quot;10031&quot;&gt;&lt;property id=&quot;20148&quot; value=&quot;5&quot;/&gt;&lt;property id=&quot;20300&quot; value=&quot;Slide 28&quot;/&gt;&lt;property id=&quot;20307&quot; value=&quot;326&quot;/&gt;&lt;/object&gt;&lt;object type=&quot;3&quot; unique_id=&quot;10032&quot;&gt;&lt;property id=&quot;20148&quot; value=&quot;5&quot;/&gt;&lt;property id=&quot;20300&quot; value=&quot;Slide 29&quot;/&gt;&lt;property id=&quot;20307&quot; value=&quot;312&quot;/&gt;&lt;/object&gt;&lt;object type=&quot;3&quot; unique_id=&quot;10033&quot;&gt;&lt;property id=&quot;20148&quot; value=&quot;5&quot;/&gt;&lt;property id=&quot;20300&quot; value=&quot;Slide 30 - &amp;quot;Câu 1: Có 8 chữ cái &amp;quot;&quot;/&gt;&lt;property id=&quot;20307&quot; value=&quot;305&quot;/&gt;&lt;/object&gt;&lt;object type=&quot;3&quot; unique_id=&quot;10034&quot;&gt;&lt;property id=&quot;20148&quot; value=&quot;5&quot;/&gt;&lt;property id=&quot;20300&quot; value=&quot;Slide 31 - &amp;quot;Câu 2.  Có 7 chữ cái&amp;quot;&quot;/&gt;&lt;property id=&quot;20307&quot; value=&quot;306&quot;/&gt;&lt;/object&gt;&lt;object type=&quot;3&quot; unique_id=&quot;10035&quot;&gt;&lt;property id=&quot;20148&quot; value=&quot;5&quot;/&gt;&lt;property id=&quot;20300&quot; value=&quot;Slide 32 - &amp;quot;Câu 3:  Có 10 chữ cái&amp;quot;&quot;/&gt;&lt;property id=&quot;20307&quot; value=&quot;307&quot;/&gt;&lt;/object&gt;&lt;object type=&quot;3&quot; unique_id=&quot;10036&quot;&gt;&lt;property id=&quot;20148&quot; value=&quot;5&quot;/&gt;&lt;property id=&quot;20300&quot; value=&quot;Slide 33 - &amp;quot;Câu 4.  Có 11 chữ cái&amp;quot;&quot;/&gt;&lt;property id=&quot;20307&quot; value=&quot;308&quot;/&gt;&lt;/object&gt;&lt;object type=&quot;3&quot; unique_id=&quot;10037&quot;&gt;&lt;property id=&quot;20148&quot; value=&quot;5&quot;/&gt;&lt;property id=&quot;20300&quot; value=&quot;Slide 34 - &amp;quot;Câu 5: Có 6 chữ cái&amp;quot;&quot;/&gt;&lt;property id=&quot;20307&quot; value=&quot;309&quot;/&gt;&lt;/object&gt;&lt;object type=&quot;3&quot; unique_id=&quot;10038&quot;&gt;&lt;property id=&quot;20148&quot; value=&quot;5&quot;/&gt;&lt;property id=&quot;20300&quot; value=&quot;Slide 35 - &amp;quot;Câu 6:  Có 10 chữ cái&amp;quot;&quot;/&gt;&lt;property id=&quot;20307&quot; value=&quot;310&quot;/&gt;&lt;/object&gt;&lt;object type=&quot;3&quot; unique_id=&quot;10039&quot;&gt;&lt;property id=&quot;20148&quot; value=&quot;5&quot;/&gt;&lt;property id=&quot;20300&quot; value=&quot;Slide 36&quot;/&gt;&lt;property id=&quot;20307&quot; value=&quot;322&quot;/&gt;&lt;/object&gt;&lt;object type=&quot;3&quot; unique_id=&quot;10040&quot;&gt;&lt;property id=&quot;20148&quot; value=&quot;5&quot;/&gt;&lt;property id=&quot;20300&quot; value=&quot;Slide 37&quot;/&gt;&lt;property id=&quot;20307&quot; value=&quot;328&quot;/&gt;&lt;/object&gt;&lt;object type=&quot;3&quot; unique_id=&quot;10041&quot;&gt;&lt;property id=&quot;20148&quot; value=&quot;5&quot;/&gt;&lt;property id=&quot;20300&quot; value=&quot;Slide 38&quot;/&gt;&lt;property id=&quot;20307&quot; value=&quot;33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1017</Words>
  <Application>Microsoft Office PowerPoint</Application>
  <PresentationFormat>On-screen Show (4:3)</PresentationFormat>
  <Paragraphs>233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Wingdings</vt:lpstr>
      <vt:lpstr>.VnCentury SchoolbookH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Đà Nẵng là nơi phát triển mạnh về ngành gì?</vt:lpstr>
      <vt:lpstr>Slide 24</vt:lpstr>
      <vt:lpstr>Slide 25</vt:lpstr>
      <vt:lpstr>Slide 26</vt:lpstr>
      <vt:lpstr>Slide 27</vt:lpstr>
      <vt:lpstr>Slide 28</vt:lpstr>
      <vt:lpstr>Slide 29</vt:lpstr>
      <vt:lpstr>Câu 1: Có 8 chữ cái </vt:lpstr>
      <vt:lpstr>Câu 2.  Có 7 chữ cái</vt:lpstr>
      <vt:lpstr>Câu 3:  Có 10 chữ cái</vt:lpstr>
      <vt:lpstr>Câu 4.  Có 11 chữ cái</vt:lpstr>
      <vt:lpstr>Câu 5: Có 6 chữ cái</vt:lpstr>
      <vt:lpstr>Câu 6:  Có 10 chữ cái</vt:lpstr>
      <vt:lpstr>Slide 36</vt:lpstr>
      <vt:lpstr>Slide 37</vt:lpstr>
      <vt:lpstr>Slide 38</vt:lpstr>
    </vt:vector>
  </TitlesOfParts>
  <Company>Pham Dinh Ho, Tp Hue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Dinh Quoc Nghia</dc:creator>
  <cp:lastModifiedBy>AutoBVT</cp:lastModifiedBy>
  <cp:revision>254</cp:revision>
  <dcterms:created xsi:type="dcterms:W3CDTF">2007-03-30T20:09:07Z</dcterms:created>
  <dcterms:modified xsi:type="dcterms:W3CDTF">2016-04-06T09:18:50Z</dcterms:modified>
</cp:coreProperties>
</file>